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302" r:id="rId4"/>
    <p:sldId id="303" r:id="rId5"/>
    <p:sldId id="270" r:id="rId6"/>
    <p:sldId id="304" r:id="rId7"/>
    <p:sldId id="274" r:id="rId8"/>
    <p:sldId id="271" r:id="rId9"/>
    <p:sldId id="275" r:id="rId10"/>
    <p:sldId id="259" r:id="rId11"/>
    <p:sldId id="258" r:id="rId12"/>
    <p:sldId id="276" r:id="rId13"/>
    <p:sldId id="260" r:id="rId14"/>
    <p:sldId id="277" r:id="rId15"/>
    <p:sldId id="280" r:id="rId16"/>
    <p:sldId id="265" r:id="rId17"/>
    <p:sldId id="278" r:id="rId18"/>
    <p:sldId id="267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3" r:id="rId33"/>
    <p:sldId id="296" r:id="rId34"/>
    <p:sldId id="297" r:id="rId35"/>
    <p:sldId id="298" r:id="rId36"/>
    <p:sldId id="300" r:id="rId37"/>
    <p:sldId id="29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8" autoAdjust="0"/>
  </p:normalViewPr>
  <p:slideViewPr>
    <p:cSldViewPr>
      <p:cViewPr>
        <p:scale>
          <a:sx n="103" d="100"/>
          <a:sy n="103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EAF95D-53A6-4FFC-9131-7DA9FA371AB3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B2FA76-CF90-4BAE-9F97-A55C5BA1FD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81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FA76-CF90-4BAE-9F97-A55C5BA1FDE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8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FA76-CF90-4BAE-9F97-A55C5BA1FDEE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44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FA76-CF90-4BAE-9F97-A55C5BA1FDEE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1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FA76-CF90-4BAE-9F97-A55C5BA1FDEE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37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125C-6A1B-40E2-9F2E-C469F3E3671C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3CC0-47E1-4C90-A3E1-F524CB7EB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24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222D-125C-490C-B6F9-8D516564E164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166A0-A8D3-49D9-9A84-3EECD2AC9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8687-6596-4CDF-A004-B5BF984E76E8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12AF-BA4E-42BB-96ED-3AA2EBC41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5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C3EA-CED7-430E-8ABC-B49635ECF0F0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EE04-7ED2-4FE7-9C0E-C09383BC4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E174-910C-460A-834B-745FF67C90A6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9A98-ABE2-4AFD-B308-A2E7FF75F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B516-2E13-4306-AD41-6CA2E6BFA7BC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1E833-A5A2-4619-AB2C-2C11DC4F40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43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A0B7-B9A8-4080-928F-8A6C06AE200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342C4-7ECF-4B32-B3B1-C10515242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34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05BC-5BFA-4570-88F4-533A2A69DB9F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DC7D-E2CE-4559-BEDA-E3393E4A8C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95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C003-6517-4129-930A-1935647433AB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5F3CF-C2CB-4D81-BA60-6729F95BF5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91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5686-F209-40F4-B3F3-6C189EB88D07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6BBC-858C-4EAE-8017-CF125C184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21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AFBF-F1BA-4C0E-8424-1826982F83B9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F2CCA-27D4-4C81-A55E-E3FB519C9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74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1E6B13-8746-41D7-B77E-CB144D084463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B3F1C2D-0842-45C4-9BC1-3AEBB38BC3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hyperlink" Target="http://kraioko.perm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nobr.permkrai.ru/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ioko.perm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raioko.perm.ru/ege/composi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600" dirty="0"/>
              <a:t>Технологические аспекты проведения сочинения  (изложения) 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 в 201</a:t>
            </a:r>
            <a:r>
              <a:rPr lang="en-US" altLang="ru-RU" sz="3600" dirty="0" smtClean="0"/>
              <a:t>5</a:t>
            </a:r>
            <a:r>
              <a:rPr lang="ru-RU" altLang="ru-RU" sz="3600" dirty="0" smtClean="0"/>
              <a:t>-201</a:t>
            </a:r>
            <a:r>
              <a:rPr lang="en-US" altLang="ru-RU" sz="3600" dirty="0" smtClean="0"/>
              <a:t>6</a:t>
            </a:r>
            <a:r>
              <a:rPr lang="ru-RU" altLang="ru-RU" sz="3600" dirty="0" smtClean="0"/>
              <a:t> 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5373688"/>
            <a:ext cx="3311525" cy="1008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>Старший научный сотрудник одела оценки качества образования Ковина Елена Борисовна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208963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Картридж для </a:t>
            </a:r>
            <a:r>
              <a:rPr lang="ru-RU" sz="2400" b="1" dirty="0" smtClean="0"/>
              <a:t>лазерного </a:t>
            </a:r>
            <a:r>
              <a:rPr lang="ru-RU" sz="2400" dirty="0" smtClean="0"/>
              <a:t>принтера</a:t>
            </a:r>
            <a:r>
              <a:rPr lang="ru-RU" sz="24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Тонер для копировального аппарата.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Внешний носитель (для передачи изображений из ОО в отдел образования).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Бумага «Премиум» класс А: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/>
              <a:t>бланк регистрации – 1 лист;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/>
              <a:t>бланк записи – 4 листа ( количество можно устанавливать);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/>
              <a:t>дополнительный бланк записи (в случае нехватки места) – 2 листа.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Количество листов  х 2.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Максимально – 14 листов на 1 участника + черновик</a:t>
            </a: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125413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</a:rPr>
              <a:t>Расходные материалы для 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</a:rPr>
              <a:t>График предоставления  информации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04915"/>
              </p:ext>
            </p:extLst>
          </p:nvPr>
        </p:nvGraphicFramePr>
        <p:xfrm>
          <a:off x="539750" y="1079025"/>
          <a:ext cx="8280400" cy="2879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4817"/>
                <a:gridCol w="5745583"/>
              </a:tblGrid>
              <a:tr h="4571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Дата</a:t>
                      </a:r>
                      <a:endParaRPr lang="ru-RU" sz="2400" b="1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Наименование</a:t>
                      </a:r>
                      <a:r>
                        <a:rPr lang="ru-RU" sz="2400" b="1" baseline="0" dirty="0" smtClean="0"/>
                        <a:t> задачи</a:t>
                      </a:r>
                      <a:endParaRPr lang="ru-RU" sz="2400" b="1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r>
                        <a:rPr lang="en-US" sz="2400" dirty="0" smtClean="0"/>
                        <a:t>2</a:t>
                      </a:r>
                      <a:r>
                        <a:rPr lang="ru-RU" sz="2400" dirty="0" smtClean="0"/>
                        <a:t>.12.201</a:t>
                      </a:r>
                      <a:r>
                        <a:rPr lang="en-US" sz="2400" dirty="0" smtClean="0"/>
                        <a:t>5</a:t>
                      </a:r>
                      <a:endParaRPr lang="ru-RU" sz="2400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Проведение сочинения (</a:t>
                      </a:r>
                      <a:r>
                        <a:rPr lang="ru-RU" sz="2400" baseline="0" dirty="0" smtClean="0"/>
                        <a:t>изложения)</a:t>
                      </a:r>
                      <a:endParaRPr lang="ru-RU" sz="2400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59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2400" dirty="0" smtClean="0"/>
                        <a:t>до </a:t>
                      </a:r>
                      <a:r>
                        <a:rPr lang="en-US" sz="2400" dirty="0" smtClean="0"/>
                        <a:t>06</a:t>
                      </a:r>
                      <a:r>
                        <a:rPr lang="ru-RU" sz="2400" dirty="0" smtClean="0"/>
                        <a:t>.12.201</a:t>
                      </a:r>
                      <a:r>
                        <a:rPr lang="en-US" sz="2400" dirty="0" smtClean="0"/>
                        <a:t>5</a:t>
                      </a:r>
                      <a:endParaRPr lang="ru-RU" sz="2400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Проверка сочинения (изложения) и внесение информации в бланк регистрации в ОО, сканирование бланков</a:t>
                      </a:r>
                      <a:endParaRPr lang="ru-RU" sz="2400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4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07.12.2015</a:t>
                      </a:r>
                      <a:endParaRPr lang="ru-RU" sz="2400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Передача</a:t>
                      </a:r>
                      <a:r>
                        <a:rPr lang="ru-RU" sz="2400" baseline="0" dirty="0" smtClean="0"/>
                        <a:t> файлов в отдел образования</a:t>
                      </a:r>
                      <a:endParaRPr lang="ru-RU" sz="2400" dirty="0"/>
                    </a:p>
                  </a:txBody>
                  <a:tcPr marL="91434" marR="91434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490066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tx2"/>
                </a:solidFill>
              </a:rPr>
              <a:t>Печать бланков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17443"/>
          </a:xfrm>
        </p:spPr>
        <p:txBody>
          <a:bodyPr/>
          <a:lstStyle/>
          <a:p>
            <a:r>
              <a:rPr lang="ru-RU" sz="2400" dirty="0" smtClean="0"/>
              <a:t>Осуществляется через программу «Планирование ГИА(ЕГЭ)» раздел Отчеты, отчет ИС-10;</a:t>
            </a:r>
          </a:p>
          <a:p>
            <a:endParaRPr lang="ru-RU" sz="2400" dirty="0" smtClean="0"/>
          </a:p>
          <a:p>
            <a:r>
              <a:rPr lang="ru-RU" sz="2400" dirty="0" smtClean="0"/>
              <a:t>Печатаются односторонние бланки (обратная сторона бланка пустая);</a:t>
            </a:r>
          </a:p>
          <a:p>
            <a:endParaRPr lang="ru-RU" sz="2400" dirty="0"/>
          </a:p>
          <a:p>
            <a:r>
              <a:rPr lang="ru-RU" sz="2400" dirty="0" smtClean="0"/>
              <a:t>Программа используется на все даты сочинения (декабрь, февраль, май)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34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55" y="22740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Макеты бланков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876"/>
            <a:ext cx="4421354" cy="6252446"/>
          </a:xfr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55" y="513024"/>
            <a:ext cx="4443877" cy="6284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73532"/>
              </p:ext>
            </p:extLst>
          </p:nvPr>
        </p:nvGraphicFramePr>
        <p:xfrm>
          <a:off x="251520" y="44624"/>
          <a:ext cx="8706442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CorelDRAW" r:id="rId3" imgW="6825449" imgH="2032020" progId="CorelDraw.Graphic.16">
                  <p:embed/>
                </p:oleObj>
              </mc:Choice>
              <mc:Fallback>
                <p:oleObj name="CorelDRAW" r:id="rId3" imgW="6825449" imgH="20320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44624"/>
                        <a:ext cx="8706442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656" y="1440351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/>
              <a:t>5 9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87932" y="1458041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0 2  0  0  0  4</a:t>
            </a:r>
            <a:endParaRPr lang="ru-RU" altLang="ru-RU" sz="2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5647" y="1440351"/>
            <a:ext cx="819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1  1  В</a:t>
            </a:r>
            <a:endParaRPr lang="ru-RU" altLang="ru-RU" sz="20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9934" y="1440351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0 2  0  0  0  4</a:t>
            </a:r>
            <a:endParaRPr lang="ru-RU" altLang="ru-RU" sz="20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2160" y="1451595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1</a:t>
            </a:r>
            <a:endParaRPr lang="ru-RU" altLang="ru-RU" sz="20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0254" y="1440351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0 2</a:t>
            </a:r>
            <a:endParaRPr lang="ru-RU" altLang="ru-RU" sz="20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13609" y="1440351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1 2</a:t>
            </a:r>
            <a:endParaRPr lang="ru-RU" altLang="ru-RU" sz="20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87476" y="1440351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1 5</a:t>
            </a:r>
            <a:endParaRPr lang="ru-RU" altLang="ru-RU" sz="20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5656" y="2236802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2 0</a:t>
            </a:r>
            <a:endParaRPr lang="ru-RU" altLang="ru-RU" sz="20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8780" y="2236802"/>
            <a:ext cx="2239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С О Ч  И Н  Е  Н И  Е</a:t>
            </a:r>
            <a:endParaRPr lang="ru-RU" altLang="ru-RU" sz="20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09934" y="2236802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2 1   4</a:t>
            </a:r>
            <a:endParaRPr lang="ru-RU" altLang="ru-RU" sz="20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35052" y="2236802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2</a:t>
            </a:r>
            <a:endParaRPr lang="ru-RU" altLang="ru-RU" sz="2000" b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79894" y="2052137"/>
            <a:ext cx="226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/>
              <a:t>3978300017</a:t>
            </a:r>
            <a:endParaRPr lang="ru-RU" alt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0043" y="2836432"/>
            <a:ext cx="902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КОД образовательной организации = Месту проведения</a:t>
            </a:r>
            <a:endParaRPr lang="ru-RU" sz="28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114" y="3559172"/>
            <a:ext cx="8742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/>
              <a:t>КОД ВИДА </a:t>
            </a:r>
            <a:r>
              <a:rPr lang="ru-RU" altLang="ru-RU" sz="2800" b="1" dirty="0" smtClean="0"/>
              <a:t>РАБОТ: </a:t>
            </a:r>
            <a:r>
              <a:rPr lang="ru-RU" altLang="ru-RU" sz="2800" dirty="0" smtClean="0"/>
              <a:t>20 </a:t>
            </a:r>
            <a:r>
              <a:rPr lang="ru-RU" altLang="ru-RU" sz="2800" dirty="0"/>
              <a:t>– </a:t>
            </a:r>
            <a:r>
              <a:rPr lang="ru-RU" altLang="ru-RU" sz="2800" dirty="0" smtClean="0"/>
              <a:t>Сочинение; 21 </a:t>
            </a:r>
            <a:r>
              <a:rPr lang="ru-RU" altLang="ru-RU" sz="2800" dirty="0"/>
              <a:t>– Изложение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115" y="4281912"/>
            <a:ext cx="8773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Количество бланков записи </a:t>
            </a:r>
            <a:r>
              <a:rPr lang="ru-RU" sz="3200" dirty="0" smtClean="0"/>
              <a:t> заполняется членом комиссии после завершения сочинения</a:t>
            </a:r>
            <a:endParaRPr lang="ru-RU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1327" y="5517909"/>
            <a:ext cx="8625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/>
              <a:t>КОД РАБОТЫ – </a:t>
            </a:r>
            <a:r>
              <a:rPr lang="ru-RU" altLang="ru-RU" sz="3200" dirty="0" smtClean="0"/>
              <a:t>одинаковый на всех бланках. Впечатывается при печати бланков </a:t>
            </a:r>
            <a:endParaRPr lang="ru-RU" altLang="ru-RU" sz="3200" dirty="0"/>
          </a:p>
        </p:txBody>
      </p:sp>
      <p:sp>
        <p:nvSpPr>
          <p:cNvPr id="25" name="Овал 24"/>
          <p:cNvSpPr/>
          <p:nvPr/>
        </p:nvSpPr>
        <p:spPr>
          <a:xfrm>
            <a:off x="6326670" y="2082915"/>
            <a:ext cx="2538861" cy="607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836432"/>
            <a:ext cx="8957962" cy="390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386381"/>
              </p:ext>
            </p:extLst>
          </p:nvPr>
        </p:nvGraphicFramePr>
        <p:xfrm>
          <a:off x="154711" y="3015562"/>
          <a:ext cx="8689165" cy="257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CorelDRAW" r:id="rId5" imgW="6881637" imgH="2037960" progId="CorelDraw.Graphic.16">
                  <p:embed/>
                </p:oleObj>
              </mc:Choice>
              <mc:Fallback>
                <p:oleObj name="CorelDRAW" r:id="rId5" imgW="6881637" imgH="20379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11" y="3015562"/>
                        <a:ext cx="8689165" cy="257367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43368" y="4758122"/>
            <a:ext cx="226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/>
              <a:t>3978300017</a:t>
            </a:r>
            <a:endParaRPr lang="ru-RU" altLang="ru-RU" sz="3200" b="1" dirty="0"/>
          </a:p>
        </p:txBody>
      </p:sp>
      <p:sp>
        <p:nvSpPr>
          <p:cNvPr id="30" name="Овал 29"/>
          <p:cNvSpPr/>
          <p:nvPr/>
        </p:nvSpPr>
        <p:spPr>
          <a:xfrm>
            <a:off x="5870823" y="4743738"/>
            <a:ext cx="2538861" cy="607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 animBg="1"/>
      <p:bldP spid="27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Бланк регистрации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28285"/>
              </p:ext>
            </p:extLst>
          </p:nvPr>
        </p:nvGraphicFramePr>
        <p:xfrm>
          <a:off x="1259632" y="692696"/>
          <a:ext cx="651386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CorelDRAW" r:id="rId3" imgW="6070968" imgH="3691170" progId="CorelDraw.Graphic.16">
                  <p:embed/>
                </p:oleObj>
              </mc:Choice>
              <mc:Fallback>
                <p:oleObj name="CorelDRAW" r:id="rId3" imgW="6070968" imgH="36911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692696"/>
                        <a:ext cx="6513860" cy="39604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0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175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Бланк записи</a:t>
            </a:r>
            <a:endParaRPr lang="ru-RU" sz="3200" dirty="0"/>
          </a:p>
        </p:txBody>
      </p:sp>
      <p:pic>
        <p:nvPicPr>
          <p:cNvPr id="11267" name="Рисунок 4" descr="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"/>
          <a:stretch>
            <a:fillRect/>
          </a:stretch>
        </p:blipFill>
        <p:spPr bwMode="auto">
          <a:xfrm>
            <a:off x="323850" y="433388"/>
            <a:ext cx="4248150" cy="608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5003800" y="423863"/>
            <a:ext cx="39608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/>
              <a:t>Разлинованный бланк </a:t>
            </a:r>
            <a:r>
              <a:rPr lang="ru-RU" altLang="ru-RU" dirty="0"/>
              <a:t>для написания текста сочинения (изложения).</a:t>
            </a:r>
          </a:p>
          <a:p>
            <a:r>
              <a:rPr lang="ru-RU" altLang="ru-RU" dirty="0"/>
              <a:t>Содержит обязательные машиночитаемые поля для заполнения.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Бланк записи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5385" y="980728"/>
            <a:ext cx="8793230" cy="2664296"/>
            <a:chOff x="175385" y="925524"/>
            <a:chExt cx="8793230" cy="2664296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0383863"/>
                </p:ext>
              </p:extLst>
            </p:nvPr>
          </p:nvGraphicFramePr>
          <p:xfrm>
            <a:off x="175385" y="925524"/>
            <a:ext cx="8793230" cy="266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CorelDRAW" r:id="rId3" imgW="6881637" imgH="2037960" progId="CorelDraw.Graphic.16">
                    <p:embed/>
                  </p:oleObj>
                </mc:Choice>
                <mc:Fallback>
                  <p:oleObj name="CorelDRAW" r:id="rId3" imgW="6881637" imgH="2037960" progId="CorelDraw.Graphic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5385" y="925524"/>
                          <a:ext cx="8793230" cy="266429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084168" y="2725724"/>
              <a:ext cx="2268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3200" b="1" dirty="0" smtClean="0"/>
                <a:t>3978300017</a:t>
              </a:r>
              <a:endParaRPr lang="ru-RU" altLang="ru-RU" sz="3200" b="1" dirty="0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9672" y="1844824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/>
              <a:t>5 9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128" y="1819692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1</a:t>
            </a:r>
            <a:endParaRPr lang="ru-RU" altLang="ru-RU" sz="20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23541" y="1838124"/>
            <a:ext cx="2297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С О  Ч  И Н  Е Н И  Е</a:t>
            </a:r>
            <a:endParaRPr lang="ru-RU" altLang="ru-RU" sz="20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00392" y="2274448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2 1   4</a:t>
            </a:r>
            <a:endParaRPr lang="ru-RU" altLang="ru-RU" sz="20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9980" y="1840153"/>
            <a:ext cx="5597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/>
              <a:t>2 0 </a:t>
            </a:r>
            <a:endParaRPr lang="ru-RU" alt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2172" y="3925282"/>
            <a:ext cx="881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Номер темы должен быть написан на всех бланках и совпадать.</a:t>
            </a:r>
            <a:endParaRPr lang="ru-RU" sz="24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413" y="2276872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i="1" dirty="0">
                <a:latin typeface="ArtScript" pitchFamily="34" charset="0"/>
              </a:rPr>
              <a:t>Иванов В.С.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929" y="4410824"/>
            <a:ext cx="435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/>
              <a:t>ФИО – письменными буквами.</a:t>
            </a:r>
            <a:endParaRPr lang="ru-RU" altLang="ru-RU" sz="2400" b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2172" y="4921765"/>
            <a:ext cx="703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/>
              <a:t>Участник пишет только на разлинованной области.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2172" y="5465101"/>
            <a:ext cx="8628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 smtClean="0"/>
              <a:t>На оставшемся месте в бланках записи </a:t>
            </a:r>
            <a:r>
              <a:rPr lang="ru-RU" altLang="ru-RU" sz="2400" b="1" dirty="0" smtClean="0"/>
              <a:t>член комиссии ставит </a:t>
            </a:r>
            <a:r>
              <a:rPr lang="en-US" altLang="ru-RU" sz="2400" b="1" dirty="0" smtClean="0"/>
              <a:t>Z.</a:t>
            </a: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10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93713" y="3468688"/>
            <a:ext cx="8229600" cy="1905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Выдается участнику в случае нехватки места планируемых бланков записи. Не имеет впечатанного кода работы.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Печатается из программы по мере необходимости.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Код работы переносится организатором из основных бланков записи.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7513" y="188913"/>
            <a:ext cx="8229600" cy="41751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Дополнительный бланк записи</a:t>
            </a:r>
            <a:endParaRPr lang="ru-RU" sz="3200" dirty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82613"/>
            <a:ext cx="7148513" cy="27368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483768" y="5133688"/>
            <a:ext cx="3661927" cy="1048038"/>
            <a:chOff x="2075121" y="5316814"/>
            <a:chExt cx="3661927" cy="10480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5121" y="5316814"/>
              <a:ext cx="3661927" cy="1048038"/>
            </a:xfrm>
            <a:prstGeom prst="rect">
              <a:avLst/>
            </a:prstGeom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771800" y="5548446"/>
              <a:ext cx="2268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3200" b="1" dirty="0" smtClean="0"/>
                <a:t>3978300017</a:t>
              </a:r>
              <a:endParaRPr lang="ru-RU" altLang="ru-RU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Завершение процедуры сочинения (изложения)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Член комиссии:</a:t>
            </a:r>
          </a:p>
          <a:p>
            <a:r>
              <a:rPr lang="ru-RU" sz="2800" dirty="0" smtClean="0"/>
              <a:t>принимает от участника бланки</a:t>
            </a:r>
          </a:p>
          <a:p>
            <a:r>
              <a:rPr lang="ru-RU" sz="2800" dirty="0" smtClean="0"/>
              <a:t>в присутствии участника заполняет в бланке регистрации поле «Количество бланков записи».</a:t>
            </a:r>
            <a:br>
              <a:rPr lang="ru-RU" sz="2800" dirty="0" smtClean="0"/>
            </a:br>
            <a:r>
              <a:rPr lang="ru-RU" sz="2800" dirty="0" smtClean="0"/>
              <a:t>              </a:t>
            </a:r>
            <a:r>
              <a:rPr lang="ru-RU" sz="2800" b="1" dirty="0" smtClean="0"/>
              <a:t>Бланк регистрации не считается!!!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тавит </a:t>
            </a:r>
            <a:r>
              <a:rPr lang="en-US" sz="2800" b="1" dirty="0" smtClean="0"/>
              <a:t> Z </a:t>
            </a:r>
            <a:r>
              <a:rPr lang="ru-RU" sz="2800" dirty="0" smtClean="0"/>
              <a:t>на </a:t>
            </a:r>
            <a:r>
              <a:rPr lang="ru-RU" sz="2800" dirty="0"/>
              <a:t>полях бланков записи, </a:t>
            </a:r>
            <a:r>
              <a:rPr lang="ru-RU" sz="2800" dirty="0" smtClean="0"/>
              <a:t>оставшихся незаполненными</a:t>
            </a:r>
          </a:p>
          <a:p>
            <a:r>
              <a:rPr lang="ru-RU" sz="2800" dirty="0" smtClean="0"/>
              <a:t>заполняет форму </a:t>
            </a:r>
            <a:r>
              <a:rPr lang="ru-RU" sz="2800" b="1" dirty="0" smtClean="0"/>
              <a:t>ИС-05. </a:t>
            </a:r>
            <a:endParaRPr lang="ru-RU" sz="2800" b="1" dirty="0"/>
          </a:p>
          <a:p>
            <a:r>
              <a:rPr lang="ru-RU" sz="2800" b="1" dirty="0" smtClean="0"/>
              <a:t>Участник расписывается в форме, проверяя правильность заполненной информации.</a:t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</a:rPr>
              <a:t>Лица, привлекаемые к организации и проведению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45435"/>
          </a:xfrm>
        </p:spPr>
        <p:txBody>
          <a:bodyPr/>
          <a:lstStyle/>
          <a:p>
            <a:r>
              <a:rPr lang="ru-RU" sz="2400" dirty="0"/>
              <a:t>руководитель </a:t>
            </a:r>
            <a:r>
              <a:rPr lang="ru-RU" sz="2400" dirty="0" smtClean="0"/>
              <a:t>ОО;</a:t>
            </a:r>
          </a:p>
          <a:p>
            <a:r>
              <a:rPr lang="ru-RU" sz="2400" dirty="0"/>
              <a:t>технические </a:t>
            </a:r>
            <a:r>
              <a:rPr lang="ru-RU" sz="2400" dirty="0" smtClean="0"/>
              <a:t>специалисты;</a:t>
            </a:r>
          </a:p>
          <a:p>
            <a:r>
              <a:rPr lang="ru-RU" sz="2400" dirty="0"/>
              <a:t>члены комиссии, участвующие в организации и </a:t>
            </a:r>
            <a:r>
              <a:rPr lang="ru-RU" sz="2400" dirty="0" smtClean="0"/>
              <a:t>проведении (</a:t>
            </a:r>
            <a:r>
              <a:rPr lang="ru-RU" sz="2400" b="1" dirty="0"/>
              <a:t>не менее </a:t>
            </a:r>
            <a:r>
              <a:rPr lang="ru-RU" sz="2400" b="1" dirty="0" smtClean="0"/>
              <a:t>двух человека на одну аудиторию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 дежурные</a:t>
            </a:r>
            <a:r>
              <a:rPr lang="ru-RU" sz="2400" dirty="0"/>
              <a:t>, контролирующие соблюдение </a:t>
            </a:r>
            <a:r>
              <a:rPr lang="ru-RU" sz="2400" dirty="0" smtClean="0"/>
              <a:t>порядка;</a:t>
            </a:r>
          </a:p>
          <a:p>
            <a:r>
              <a:rPr lang="ru-RU" sz="2400" dirty="0"/>
              <a:t>члены (эксперты) комиссии, участвующие в </a:t>
            </a:r>
            <a:r>
              <a:rPr lang="ru-RU" sz="2400" dirty="0" smtClean="0"/>
              <a:t>проверке;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тветственное </a:t>
            </a:r>
            <a:r>
              <a:rPr lang="ru-RU" sz="2400" b="1" dirty="0"/>
              <a:t>лицо, уполномоченное руководителем </a:t>
            </a:r>
            <a:r>
              <a:rPr lang="ru-RU" sz="2400" b="1" dirty="0" smtClean="0"/>
              <a:t>ОО, которое переносит результаты проверки из копий БР в оригинал</a:t>
            </a:r>
            <a:endParaRPr lang="ru-RU" sz="2400" b="1" dirty="0"/>
          </a:p>
          <a:p>
            <a:r>
              <a:rPr lang="ru-RU" sz="2400" dirty="0" smtClean="0"/>
              <a:t>медицинские работники;</a:t>
            </a:r>
          </a:p>
          <a:p>
            <a:r>
              <a:rPr lang="ru-RU" sz="2400" dirty="0" smtClean="0"/>
              <a:t>ассистенты для детей с ОВЗ;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59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Завершение процедуры сочинения (изложения)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3407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Член комиссии:</a:t>
            </a:r>
          </a:p>
          <a:p>
            <a:r>
              <a:rPr lang="ru-RU" sz="2800" dirty="0" smtClean="0"/>
              <a:t>Складывает последовательно бланки участников </a:t>
            </a:r>
            <a:r>
              <a:rPr lang="ru-RU" sz="2400" dirty="0" smtClean="0"/>
              <a:t>(регистрационный бланк, бланк записи лист 1, бланк записи лист 2 и т.д.)</a:t>
            </a:r>
          </a:p>
          <a:p>
            <a:endParaRPr lang="ru-RU" sz="2800" dirty="0" smtClean="0"/>
          </a:p>
          <a:p>
            <a:r>
              <a:rPr lang="ru-RU" sz="2800" dirty="0" smtClean="0"/>
              <a:t>Упаковывает бланки в конверты. На конверте указывается номер кабинета.</a:t>
            </a:r>
          </a:p>
          <a:p>
            <a:endParaRPr lang="ru-RU" sz="2800" dirty="0" smtClean="0"/>
          </a:p>
          <a:p>
            <a:r>
              <a:rPr lang="ru-RU" sz="2800" dirty="0" smtClean="0"/>
              <a:t>Конверт с бланками, черновики, формы сдаются руководителю ОО</a:t>
            </a: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6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Организация проверки сочинения ( изложения)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После получения копий работ участников </a:t>
            </a:r>
            <a:r>
              <a:rPr lang="ru-RU" sz="2800" b="1" dirty="0" smtClean="0"/>
              <a:t>руководитель ОО </a:t>
            </a:r>
            <a:r>
              <a:rPr lang="ru-RU" sz="2800" dirty="0" smtClean="0"/>
              <a:t>передает их на проверку экспертной комиссии.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/>
              <a:t>Эксперты</a:t>
            </a:r>
            <a:r>
              <a:rPr lang="ru-RU" sz="2800" dirty="0"/>
              <a:t> </a:t>
            </a:r>
            <a:r>
              <a:rPr lang="ru-RU" sz="2800" dirty="0" smtClean="0"/>
              <a:t>перед осуществлением проверки по </a:t>
            </a:r>
            <a:r>
              <a:rPr lang="ru-RU" sz="2800" dirty="0"/>
              <a:t>пяти критериям </a:t>
            </a:r>
            <a:r>
              <a:rPr lang="ru-RU" sz="2800" dirty="0" smtClean="0"/>
              <a:t>оценивания проверяют соблюдение участниками </a:t>
            </a:r>
            <a:r>
              <a:rPr lang="ru-RU" sz="2800" dirty="0"/>
              <a:t>итогового сочинения (изложения) </a:t>
            </a:r>
            <a:r>
              <a:rPr lang="ru-RU" sz="2800" dirty="0" smtClean="0"/>
              <a:t>требований: 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Объем </a:t>
            </a:r>
            <a:r>
              <a:rPr lang="ru-RU" sz="2800" dirty="0" smtClean="0"/>
              <a:t>сочинения (</a:t>
            </a:r>
            <a:r>
              <a:rPr lang="ru-RU" sz="2800" dirty="0"/>
              <a:t>изложения)»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«Самостоятельность написания итогового сочинения (изложения)».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54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</a:rPr>
              <a:t>Заполнение поля «Требование к сочинению (изложения)»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Требование 1. Объем сочинения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в сочинении </a:t>
            </a:r>
            <a:r>
              <a:rPr lang="ru-RU" sz="2400" b="1" dirty="0"/>
              <a:t>менее 250 </a:t>
            </a:r>
            <a:r>
              <a:rPr lang="ru-RU" sz="2400" dirty="0"/>
              <a:t>слов, а в изложении менее 150 слов (в </a:t>
            </a:r>
            <a:r>
              <a:rPr lang="ru-RU" sz="2400" dirty="0" smtClean="0"/>
              <a:t>подсчёт включаются </a:t>
            </a:r>
            <a:r>
              <a:rPr lang="ru-RU" sz="2400" dirty="0"/>
              <a:t>все слова, в том числе и служебные), то сочинение (изложение) </a:t>
            </a:r>
            <a:r>
              <a:rPr lang="ru-RU" sz="2400" b="1" dirty="0" smtClean="0"/>
              <a:t>не проверяется </a:t>
            </a:r>
            <a:r>
              <a:rPr lang="ru-RU" sz="2400" dirty="0"/>
              <a:t>по </a:t>
            </a:r>
            <a:r>
              <a:rPr lang="ru-RU" sz="2400" dirty="0" smtClean="0"/>
              <a:t>критериям.</a:t>
            </a:r>
          </a:p>
          <a:p>
            <a:r>
              <a:rPr lang="ru-RU" sz="2400" dirty="0" smtClean="0"/>
              <a:t>Эксперт выставляет </a:t>
            </a:r>
            <a:r>
              <a:rPr lang="ru-RU" sz="2400" b="1" dirty="0"/>
              <a:t>«незачет» </a:t>
            </a:r>
            <a:r>
              <a:rPr lang="ru-RU" sz="2400" dirty="0"/>
              <a:t>за </a:t>
            </a:r>
            <a:r>
              <a:rPr lang="ru-RU" sz="2400" dirty="0" smtClean="0"/>
              <a:t>невыполнение </a:t>
            </a:r>
            <a:br>
              <a:rPr lang="ru-RU" sz="2400" dirty="0" smtClean="0"/>
            </a:br>
            <a:r>
              <a:rPr lang="ru-RU" sz="2400" dirty="0" smtClean="0"/>
              <a:t>требования </a:t>
            </a:r>
            <a:r>
              <a:rPr lang="ru-RU" sz="2400" dirty="0"/>
              <a:t>№ 1. </a:t>
            </a:r>
            <a:endParaRPr lang="ru-RU" sz="2400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клетки по всем пяти критериям оценивания выставляется «незачет</a:t>
            </a:r>
            <a:r>
              <a:rPr lang="ru-RU" sz="2400" b="1" dirty="0" smtClean="0"/>
              <a:t>».</a:t>
            </a:r>
            <a:endParaRPr lang="ru-RU" sz="2400" b="1" dirty="0"/>
          </a:p>
          <a:p>
            <a:r>
              <a:rPr lang="ru-RU" sz="2400" dirty="0"/>
              <a:t>В поле </a:t>
            </a:r>
            <a:r>
              <a:rPr lang="ru-RU" sz="2400" b="1" dirty="0"/>
              <a:t>«Результат проверки </a:t>
            </a:r>
            <a:r>
              <a:rPr lang="ru-RU" sz="2400" dirty="0"/>
              <a:t>сочинения </a:t>
            </a:r>
            <a:r>
              <a:rPr lang="ru-RU" sz="2400" dirty="0" smtClean="0"/>
              <a:t>ставится </a:t>
            </a:r>
            <a:r>
              <a:rPr lang="ru-RU" sz="2400" dirty="0"/>
              <a:t>«</a:t>
            </a:r>
            <a:r>
              <a:rPr lang="ru-RU" sz="2400" b="1" dirty="0"/>
              <a:t>незачет</a:t>
            </a:r>
            <a:r>
              <a:rPr lang="ru-RU" sz="2400" dirty="0" smtClean="0"/>
              <a:t>»»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44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8803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Требование 1. Объем сочинения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7"/>
            <a:ext cx="89289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</a:t>
            </a:r>
            <a:r>
              <a:rPr lang="ru-RU" sz="2800" b="1" dirty="0" smtClean="0"/>
              <a:t>очинение менее 250 слов, изложение менее 150 слов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" y="1349898"/>
            <a:ext cx="8625198" cy="4630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Требование 2. </a:t>
            </a:r>
            <a:r>
              <a:rPr lang="ru-RU" sz="2800" b="1" dirty="0">
                <a:solidFill>
                  <a:schemeClr val="tx2"/>
                </a:solidFill>
              </a:rPr>
              <a:t>Самостоятельность написания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Итоговое сочинение - не допускается списывание сочинения </a:t>
            </a:r>
            <a:r>
              <a:rPr lang="ru-RU" sz="2800" dirty="0" smtClean="0"/>
              <a:t>из </a:t>
            </a:r>
            <a:r>
              <a:rPr lang="ru-RU" sz="2800" dirty="0"/>
              <a:t>какого-либо источника (работа другого участника, чужой текст</a:t>
            </a:r>
            <a:r>
              <a:rPr lang="ru-RU" sz="2800" dirty="0" smtClean="0"/>
              <a:t>, опубликованный </a:t>
            </a:r>
            <a:r>
              <a:rPr lang="ru-RU" sz="2800" dirty="0"/>
              <a:t>в бумажном и (или) электронном виде и др.).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Допускается </a:t>
            </a:r>
            <a:r>
              <a:rPr lang="ru-RU" sz="2800" dirty="0"/>
              <a:t>прямое </a:t>
            </a:r>
            <a:r>
              <a:rPr lang="ru-RU" sz="2800" dirty="0" smtClean="0"/>
              <a:t>или косвенное </a:t>
            </a:r>
            <a:r>
              <a:rPr lang="ru-RU" sz="2800" dirty="0"/>
              <a:t>цитирование с обязательной ссылкой на источник (ссылка дается </a:t>
            </a:r>
            <a:r>
              <a:rPr lang="ru-RU" sz="2800" dirty="0" smtClean="0"/>
              <a:t>в свободной </a:t>
            </a:r>
            <a:r>
              <a:rPr lang="ru-RU" sz="2800" dirty="0"/>
              <a:t>форме). Объем цитирования не должен превышать собственный </a:t>
            </a:r>
            <a:r>
              <a:rPr lang="ru-RU" sz="2800" dirty="0" smtClean="0"/>
              <a:t>текст участника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8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Требование 2. Самостоятельность написания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400" dirty="0"/>
              <a:t>Если сочинение </a:t>
            </a:r>
            <a:r>
              <a:rPr lang="ru-RU" sz="2400" b="1" dirty="0" smtClean="0"/>
              <a:t>признано</a:t>
            </a:r>
            <a:r>
              <a:rPr lang="ru-RU" sz="2400" dirty="0" smtClean="0"/>
              <a:t> </a:t>
            </a:r>
            <a:r>
              <a:rPr lang="ru-RU" sz="2400" dirty="0"/>
              <a:t>экспертом </a:t>
            </a:r>
            <a:r>
              <a:rPr lang="ru-RU" sz="2400" b="1" dirty="0"/>
              <a:t>несамостоятельным</a:t>
            </a:r>
            <a:r>
              <a:rPr lang="ru-RU" sz="2400" dirty="0"/>
              <a:t>, то </a:t>
            </a:r>
            <a:r>
              <a:rPr lang="ru-RU" sz="2400" dirty="0" smtClean="0"/>
              <a:t>сочинение не </a:t>
            </a:r>
            <a:r>
              <a:rPr lang="ru-RU" sz="2400" dirty="0"/>
              <a:t>проверяется по </a:t>
            </a:r>
            <a:r>
              <a:rPr lang="ru-RU" sz="2400" dirty="0" smtClean="0"/>
              <a:t>критериям.</a:t>
            </a:r>
          </a:p>
          <a:p>
            <a:endParaRPr lang="ru-RU" sz="2400" dirty="0" smtClean="0"/>
          </a:p>
          <a:p>
            <a:r>
              <a:rPr lang="ru-RU" sz="2400" dirty="0" smtClean="0"/>
              <a:t>Эксперт выставляет </a:t>
            </a:r>
            <a:r>
              <a:rPr lang="ru-RU" sz="2400" dirty="0"/>
              <a:t>«</a:t>
            </a:r>
            <a:r>
              <a:rPr lang="ru-RU" sz="2400" b="1" dirty="0"/>
              <a:t>незачет</a:t>
            </a:r>
            <a:r>
              <a:rPr lang="ru-RU" sz="2400" dirty="0"/>
              <a:t>» за </a:t>
            </a:r>
            <a:r>
              <a:rPr lang="ru-RU" sz="2400" dirty="0" smtClean="0"/>
              <a:t>невыполнение требования </a:t>
            </a:r>
            <a:r>
              <a:rPr lang="ru-RU" sz="2400" dirty="0"/>
              <a:t>№ 2.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клетки </a:t>
            </a:r>
            <a:r>
              <a:rPr lang="ru-RU" sz="2400" b="1" dirty="0"/>
              <a:t>по всем пяти критериям </a:t>
            </a:r>
            <a:r>
              <a:rPr lang="ru-RU" sz="2400" dirty="0"/>
              <a:t>оценивания выставляется «</a:t>
            </a:r>
            <a:r>
              <a:rPr lang="ru-RU" sz="2400" b="1" dirty="0"/>
              <a:t>незачет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  <a:p>
            <a:r>
              <a:rPr lang="ru-RU" sz="2400" dirty="0"/>
              <a:t>В поле «</a:t>
            </a:r>
            <a:r>
              <a:rPr lang="ru-RU" sz="2400" b="1" dirty="0"/>
              <a:t>Результат проверки </a:t>
            </a:r>
            <a:r>
              <a:rPr lang="ru-RU" sz="2400" dirty="0"/>
              <a:t>сочинения (изложения) ставится «</a:t>
            </a:r>
            <a:r>
              <a:rPr lang="ru-RU" sz="2400" b="1" dirty="0"/>
              <a:t>незачет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528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Требование 2. Самостоятельность написания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20" y="1124744"/>
            <a:ext cx="8280920" cy="44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Соблюдение требований №1 и №2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2400" dirty="0" smtClean="0"/>
              <a:t>эксперт </a:t>
            </a:r>
            <a:r>
              <a:rPr lang="ru-RU" sz="2400" dirty="0"/>
              <a:t>комиссии </a:t>
            </a:r>
            <a:r>
              <a:rPr lang="ru-RU" sz="2400" dirty="0" smtClean="0"/>
              <a:t>выставляет </a:t>
            </a:r>
            <a:r>
              <a:rPr lang="ru-RU" sz="2400" dirty="0"/>
              <a:t>«зачет» </a:t>
            </a:r>
            <a:r>
              <a:rPr lang="ru-RU" sz="2400" dirty="0" smtClean="0"/>
              <a:t>за выполнение </a:t>
            </a:r>
            <a:r>
              <a:rPr lang="ru-RU" sz="2400" dirty="0"/>
              <a:t>требования № 1 и требования № 2. </a:t>
            </a:r>
            <a:endParaRPr lang="ru-RU" sz="2400" dirty="0" smtClean="0"/>
          </a:p>
          <a:p>
            <a:r>
              <a:rPr lang="ru-RU" sz="2400" dirty="0" smtClean="0"/>
              <a:t>Указанные </a:t>
            </a:r>
            <a:r>
              <a:rPr lang="ru-RU" sz="2400" dirty="0"/>
              <a:t>сочинения (изложения</a:t>
            </a:r>
            <a:r>
              <a:rPr lang="ru-RU" sz="2400" dirty="0" smtClean="0"/>
              <a:t>) оценивается </a:t>
            </a:r>
            <a:r>
              <a:rPr lang="ru-RU" sz="2400" dirty="0"/>
              <a:t>по пяти критериям.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81422" y="3013385"/>
            <a:ext cx="8229600" cy="1008112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Для каждого критерия должно быть помечено </a:t>
            </a:r>
            <a:br>
              <a:rPr lang="ru-RU" sz="2400" dirty="0" smtClean="0"/>
            </a:br>
            <a:r>
              <a:rPr lang="ru-RU" sz="2400" b="1" dirty="0" smtClean="0"/>
              <a:t>только одно поле </a:t>
            </a:r>
            <a:r>
              <a:rPr lang="ru-RU" sz="2400" dirty="0" smtClean="0"/>
              <a:t>– либо «Зачет» либо «Незачет».</a:t>
            </a:r>
          </a:p>
        </p:txBody>
      </p:sp>
    </p:spTree>
    <p:extLst>
      <p:ext uri="{BB962C8B-B14F-4D97-AF65-F5344CB8AC3E}">
        <p14:creationId xmlns:p14="http://schemas.microsoft.com/office/powerpoint/2010/main" val="1227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</a:rPr>
              <a:t>Заполнение поля «Результаты оценивания сочинения (изложения)»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5273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Если по критерию </a:t>
            </a:r>
            <a:r>
              <a:rPr lang="ru-RU" sz="2400" b="1" dirty="0" smtClean="0"/>
              <a:t>№ 1 «незачет</a:t>
            </a:r>
            <a:r>
              <a:rPr lang="ru-RU" sz="2400" dirty="0" smtClean="0"/>
              <a:t>», то сочинение по критериям </a:t>
            </a:r>
            <a:r>
              <a:rPr lang="ru-RU" sz="2400" b="1" dirty="0" smtClean="0"/>
              <a:t>№ 2- № 5 не проверяется</a:t>
            </a:r>
            <a:r>
              <a:rPr lang="ru-RU" sz="2400" dirty="0" smtClean="0"/>
              <a:t>. По всем критериям выставляется «</a:t>
            </a:r>
            <a:r>
              <a:rPr lang="ru-RU" sz="2400" b="1" dirty="0" smtClean="0"/>
              <a:t>незачет</a:t>
            </a:r>
            <a:r>
              <a:rPr lang="ru-RU" sz="2400" dirty="0" smtClean="0"/>
              <a:t>».  Результат «</a:t>
            </a:r>
            <a:r>
              <a:rPr lang="ru-RU" sz="2400" b="1" dirty="0" smtClean="0"/>
              <a:t>незачет</a:t>
            </a:r>
            <a:r>
              <a:rPr lang="ru-RU" sz="2400" dirty="0" smtClean="0"/>
              <a:t>» 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31247"/>
              </p:ext>
            </p:extLst>
          </p:nvPr>
        </p:nvGraphicFramePr>
        <p:xfrm>
          <a:off x="912422" y="2348880"/>
          <a:ext cx="7620018" cy="409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CorelDRAW" r:id="rId3" imgW="5494774" imgH="2949210" progId="CorelDraw.Graphic.16">
                  <p:embed/>
                </p:oleObj>
              </mc:Choice>
              <mc:Fallback>
                <p:oleObj name="CorelDRAW" r:id="rId3" imgW="5494774" imgH="294921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422" y="2348880"/>
                        <a:ext cx="7620018" cy="40907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3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</a:rPr>
              <a:t>Заполнение поля «Результаты оценивания сочинения (изложения)»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9827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</a:t>
            </a:r>
            <a:r>
              <a:rPr lang="ru-RU" sz="2400" dirty="0" smtClean="0"/>
              <a:t>по </a:t>
            </a:r>
            <a:r>
              <a:rPr lang="ru-RU" sz="2400" dirty="0"/>
              <a:t>критерию по критерию </a:t>
            </a:r>
            <a:r>
              <a:rPr lang="ru-RU" sz="2400" b="1" dirty="0"/>
              <a:t>№ 1</a:t>
            </a:r>
            <a:r>
              <a:rPr lang="ru-RU" sz="2400" dirty="0"/>
              <a:t> выставлен</a:t>
            </a:r>
          </a:p>
          <a:p>
            <a:r>
              <a:rPr lang="ru-RU" sz="2400" b="1" dirty="0"/>
              <a:t>«зачет»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/>
              <a:t>а по критерию </a:t>
            </a:r>
            <a:r>
              <a:rPr lang="ru-RU" sz="2400" b="1" dirty="0"/>
              <a:t>№ 2</a:t>
            </a:r>
            <a:r>
              <a:rPr lang="ru-RU" sz="2400" dirty="0"/>
              <a:t> выставлен </a:t>
            </a:r>
            <a:r>
              <a:rPr lang="ru-RU" sz="2400" b="1" dirty="0"/>
              <a:t>«незачет»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 smtClean="0"/>
              <a:t>то в </a:t>
            </a:r>
            <a:r>
              <a:rPr lang="ru-RU" sz="2400" dirty="0"/>
              <a:t>клетки по критериям оценивания № 3- № 5 выставляется «незачет».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63882"/>
              </p:ext>
            </p:extLst>
          </p:nvPr>
        </p:nvGraphicFramePr>
        <p:xfrm>
          <a:off x="541775" y="2480314"/>
          <a:ext cx="8154557" cy="437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CorelDRAW" r:id="rId3" imgW="5494774" imgH="2949210" progId="CorelDraw.Graphic.16">
                  <p:embed/>
                </p:oleObj>
              </mc:Choice>
              <mc:Fallback>
                <p:oleObj name="CorelDRAW" r:id="rId3" imgW="5494774" imgH="294921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775" y="2480314"/>
                        <a:ext cx="8154557" cy="437768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Материалы, регламентирующие проведение сочинения (изложения)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Методические рекомендации:</a:t>
            </a:r>
          </a:p>
          <a:p>
            <a:pPr lvl="1"/>
            <a:r>
              <a:rPr lang="ru-RU" dirty="0" smtClean="0"/>
              <a:t>по подготовке и проведению для ОО</a:t>
            </a:r>
          </a:p>
          <a:p>
            <a:pPr lvl="1"/>
            <a:r>
              <a:rPr lang="ru-RU" dirty="0" smtClean="0"/>
              <a:t>по подготовке для участников</a:t>
            </a:r>
          </a:p>
          <a:p>
            <a:pPr lvl="1"/>
            <a:r>
              <a:rPr lang="ru-RU" dirty="0" smtClean="0"/>
              <a:t>для экспертов</a:t>
            </a:r>
            <a:endParaRPr lang="en-US" dirty="0" smtClean="0"/>
          </a:p>
          <a:p>
            <a:pPr lvl="1"/>
            <a:endParaRPr lang="ru-RU" dirty="0" smtClean="0"/>
          </a:p>
          <a:p>
            <a:r>
              <a:rPr lang="ru-RU" dirty="0" smtClean="0"/>
              <a:t>Технический регламент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6201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Заполнение оригиналов бланков сочинения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Копии бланков </a:t>
            </a:r>
            <a:r>
              <a:rPr lang="ru-RU" sz="2800" dirty="0" smtClean="0"/>
              <a:t>сочинения экспертная </a:t>
            </a:r>
            <a:r>
              <a:rPr lang="ru-RU" sz="2800" dirty="0"/>
              <a:t>комиссия </a:t>
            </a:r>
            <a:r>
              <a:rPr lang="ru-RU" sz="2800" dirty="0" smtClean="0"/>
              <a:t>передает ответственному </a:t>
            </a:r>
            <a:r>
              <a:rPr lang="ru-RU" sz="2800" dirty="0"/>
              <a:t>лицу, </a:t>
            </a:r>
            <a:r>
              <a:rPr lang="ru-RU" sz="2800" dirty="0" smtClean="0"/>
              <a:t>которое переносит </a:t>
            </a:r>
            <a:r>
              <a:rPr lang="ru-RU" sz="2800" dirty="0"/>
              <a:t>результаты проверки по пяти критериям оценивания и оценки («зачет</a:t>
            </a:r>
            <a:r>
              <a:rPr lang="ru-RU" sz="2800" dirty="0" smtClean="0"/>
              <a:t>»/ «</a:t>
            </a:r>
            <a:r>
              <a:rPr lang="ru-RU" sz="2800" dirty="0"/>
              <a:t>незачет») из копий бланков регистрации в оригиналы бланков </a:t>
            </a:r>
            <a:r>
              <a:rPr lang="ru-RU" sz="2800" dirty="0" smtClean="0"/>
              <a:t>регистрации участников.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При переносе важно соблюдать порядок следования бланков в пакете (рег. </a:t>
            </a:r>
            <a:r>
              <a:rPr lang="ru-RU" sz="2800" dirty="0"/>
              <a:t>б</a:t>
            </a:r>
            <a:r>
              <a:rPr lang="ru-RU" sz="2800" dirty="0" smtClean="0"/>
              <a:t>ланк, бланк записи №1, бланк записи № 2 и т.д.)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99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Заполнение оригиналов бланков сочинения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Форма ИС-06  Протокол проверки итогового сочинения (изложения)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80" y="2564904"/>
            <a:ext cx="8352928" cy="2538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9552" y="5414902"/>
            <a:ext cx="645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Форма заполняется для учета работы эксперта.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13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Сканирование бланков сочинения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Осуществляется специализированным </a:t>
            </a:r>
            <a:r>
              <a:rPr lang="ru-RU" sz="2400" b="1" dirty="0" smtClean="0"/>
              <a:t>ABBYY </a:t>
            </a:r>
            <a:r>
              <a:rPr lang="ru-RU" sz="2400" b="1" dirty="0" err="1"/>
              <a:t>TestReader</a:t>
            </a:r>
            <a:r>
              <a:rPr lang="ru-RU" sz="2400" b="1" dirty="0"/>
              <a:t> 5.5 </a:t>
            </a:r>
            <a:r>
              <a:rPr lang="ru-RU" sz="2400" dirty="0"/>
              <a:t>− Станция удаленного </a:t>
            </a:r>
            <a:r>
              <a:rPr lang="ru-RU" sz="2400" dirty="0" smtClean="0"/>
              <a:t>сканирования.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При сканировании важно:</a:t>
            </a:r>
          </a:p>
          <a:p>
            <a:pPr marL="0" indent="0">
              <a:buNone/>
            </a:pPr>
            <a:r>
              <a:rPr lang="ru-RU" sz="2400" dirty="0"/>
              <a:t>у</a:t>
            </a:r>
            <a:r>
              <a:rPr lang="ru-RU" sz="2400" dirty="0" smtClean="0"/>
              <a:t>становить настройки сканера: </a:t>
            </a:r>
          </a:p>
          <a:p>
            <a:r>
              <a:rPr lang="ru-RU" sz="2400" b="1" dirty="0" smtClean="0"/>
              <a:t>Разрешение </a:t>
            </a:r>
            <a:r>
              <a:rPr lang="ru-RU" sz="2400" b="1" dirty="0"/>
              <a:t>сканирования </a:t>
            </a:r>
            <a:r>
              <a:rPr lang="ru-RU" sz="2400" dirty="0"/>
              <a:t>– 300 </a:t>
            </a:r>
            <a:r>
              <a:rPr lang="en-US" sz="2400" dirty="0"/>
              <a:t>dpi</a:t>
            </a:r>
          </a:p>
          <a:p>
            <a:r>
              <a:rPr lang="ru-RU" sz="2400" b="1" dirty="0" smtClean="0"/>
              <a:t>Область </a:t>
            </a:r>
            <a:r>
              <a:rPr lang="ru-RU" sz="2400" b="1" dirty="0"/>
              <a:t>сканирования </a:t>
            </a:r>
            <a:r>
              <a:rPr lang="ru-RU" sz="2400" dirty="0"/>
              <a:t>– А4</a:t>
            </a:r>
          </a:p>
          <a:p>
            <a:r>
              <a:rPr lang="ru-RU" sz="2400" b="1" dirty="0" smtClean="0"/>
              <a:t>Вид </a:t>
            </a:r>
            <a:r>
              <a:rPr lang="ru-RU" sz="2400" b="1" dirty="0"/>
              <a:t>изображения </a:t>
            </a:r>
            <a:r>
              <a:rPr lang="ru-RU" sz="2400" dirty="0"/>
              <a:t>– черно- белое (</a:t>
            </a:r>
            <a:r>
              <a:rPr lang="ru-RU" sz="2400" dirty="0" err="1"/>
              <a:t>Black</a:t>
            </a:r>
            <a:r>
              <a:rPr lang="ru-RU" sz="2400" dirty="0"/>
              <a:t> &amp; </a:t>
            </a:r>
            <a:r>
              <a:rPr lang="ru-RU" sz="2400" dirty="0" err="1"/>
              <a:t>White</a:t>
            </a:r>
            <a:r>
              <a:rPr lang="ru-RU" sz="2400" dirty="0"/>
              <a:t>).</a:t>
            </a:r>
          </a:p>
          <a:p>
            <a:r>
              <a:rPr lang="ru-RU" sz="2400" b="1" dirty="0" smtClean="0"/>
              <a:t>Яркость </a:t>
            </a:r>
            <a:r>
              <a:rPr lang="ru-RU" sz="2400" b="1" dirty="0"/>
              <a:t>и контрастность </a:t>
            </a:r>
            <a:r>
              <a:rPr lang="ru-RU" sz="2400" dirty="0"/>
              <a:t>– установите среднее значения. В </a:t>
            </a:r>
            <a:r>
              <a:rPr lang="ru-RU" sz="2400" dirty="0" smtClean="0"/>
              <a:t>некоторых случаях </a:t>
            </a:r>
            <a:r>
              <a:rPr lang="ru-RU" sz="2400" dirty="0"/>
              <a:t>значения яркости и контрастности необходимо подбирать </a:t>
            </a:r>
            <a:r>
              <a:rPr lang="ru-RU" sz="2400" dirty="0" smtClean="0"/>
              <a:t>в зависимости </a:t>
            </a:r>
            <a:r>
              <a:rPr lang="ru-RU" sz="2400" dirty="0"/>
              <a:t>от сканера</a:t>
            </a:r>
            <a:endParaRPr lang="ru-RU" sz="24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Сканирование бланков сочинения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60109"/>
              </p:ext>
            </p:extLst>
          </p:nvPr>
        </p:nvGraphicFramePr>
        <p:xfrm>
          <a:off x="479425" y="765175"/>
          <a:ext cx="8229600" cy="5797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417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Печать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Сканирование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37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1628800"/>
            <a:ext cx="2664087" cy="31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628800"/>
            <a:ext cx="2917144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Сканирование бланков сочинения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2800" dirty="0" smtClean="0"/>
              <a:t>Сканирование по аудиториям.</a:t>
            </a:r>
          </a:p>
          <a:p>
            <a:pPr marL="0" indent="0">
              <a:buNone/>
            </a:pPr>
            <a:r>
              <a:rPr lang="ru-RU" sz="2800" dirty="0" smtClean="0"/>
              <a:t>		1 аудитория = 1 файл</a:t>
            </a:r>
          </a:p>
          <a:p>
            <a:pPr marL="0" indent="0">
              <a:buNone/>
            </a:pPr>
            <a:r>
              <a:rPr lang="ru-RU" sz="2800" dirty="0" smtClean="0"/>
              <a:t>Имя файла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200" b="1" dirty="0"/>
              <a:t>Код </a:t>
            </a:r>
            <a:r>
              <a:rPr lang="ru-RU" sz="2200" b="1" dirty="0" err="1"/>
              <a:t>ОО_номер</a:t>
            </a:r>
            <a:r>
              <a:rPr lang="ru-RU" sz="2200" b="1" dirty="0"/>
              <a:t> </a:t>
            </a:r>
            <a:r>
              <a:rPr lang="ru-RU" sz="2200" b="1" dirty="0" smtClean="0"/>
              <a:t>кабинета_2015.12.02_Сочинение</a:t>
            </a:r>
            <a:r>
              <a:rPr lang="ru-RU" sz="2200" b="1" dirty="0"/>
              <a:t>__</a:t>
            </a:r>
            <a:r>
              <a:rPr lang="en-US" sz="2200" b="1" dirty="0" smtClean="0"/>
              <a:t>Sochinenie.tiff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Код </a:t>
            </a:r>
            <a:r>
              <a:rPr lang="ru-RU" sz="2200" b="1" dirty="0" err="1" smtClean="0"/>
              <a:t>ОО_номер</a:t>
            </a:r>
            <a:r>
              <a:rPr lang="ru-RU" sz="2200" b="1" dirty="0" smtClean="0"/>
              <a:t> кабинета_2015.12.02_Изложение__</a:t>
            </a:r>
            <a:r>
              <a:rPr lang="en-US" sz="2200" b="1" dirty="0" smtClean="0"/>
              <a:t>Sochinenie.tiff</a:t>
            </a:r>
            <a:endParaRPr lang="ru-RU" sz="2200" dirty="0" smtClean="0"/>
          </a:p>
          <a:p>
            <a:pPr marL="0" indent="0" algn="ctr">
              <a:buNone/>
            </a:pPr>
            <a:r>
              <a:rPr lang="ru-RU" sz="3600" b="1" dirty="0" smtClean="0"/>
              <a:t>Имя файла нельзя менять</a:t>
            </a:r>
          </a:p>
          <a:p>
            <a:r>
              <a:rPr lang="ru-RU" sz="2800" dirty="0" smtClean="0"/>
              <a:t>Файлы из ОО передаются на внешних носителях в отдел образования.  Специалист отдела образования проверяет </a:t>
            </a:r>
            <a:r>
              <a:rPr lang="ru-RU" sz="2800" b="1" dirty="0" smtClean="0"/>
              <a:t>количество</a:t>
            </a:r>
            <a:r>
              <a:rPr lang="ru-RU" sz="2800" dirty="0" smtClean="0"/>
              <a:t> файлов и </a:t>
            </a:r>
            <a:r>
              <a:rPr lang="ru-RU" sz="2800" b="1" dirty="0" smtClean="0"/>
              <a:t>качество </a:t>
            </a:r>
            <a:r>
              <a:rPr lang="ru-RU" sz="2800" dirty="0" smtClean="0"/>
              <a:t>отсканированных  бланков.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15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Выдача результатов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52736"/>
            <a:ext cx="8229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обработки бланков в РЦОИ специалист отдела образования получает файлы с </a:t>
            </a:r>
            <a:r>
              <a:rPr lang="ru-RU" sz="2400" dirty="0" err="1" smtClean="0"/>
              <a:t>результатамиполучает</a:t>
            </a:r>
            <a:r>
              <a:rPr lang="ru-RU" sz="2400" dirty="0" smtClean="0"/>
              <a:t> файл с результатами. </a:t>
            </a:r>
          </a:p>
          <a:p>
            <a:endParaRPr lang="ru-RU" sz="2400" dirty="0" smtClean="0"/>
          </a:p>
          <a:p>
            <a:r>
              <a:rPr lang="ru-RU" sz="2400" dirty="0" smtClean="0"/>
              <a:t>Эти результаты утверждаются Министерством образования и </a:t>
            </a:r>
            <a:r>
              <a:rPr lang="ru-RU" sz="2400" b="1" dirty="0" smtClean="0"/>
              <a:t>являются официальными</a:t>
            </a:r>
            <a:r>
              <a:rPr lang="ru-RU" sz="2400" dirty="0" smtClean="0"/>
              <a:t>. </a:t>
            </a:r>
          </a:p>
          <a:p>
            <a:endParaRPr lang="ru-RU" sz="2400" dirty="0"/>
          </a:p>
          <a:p>
            <a:r>
              <a:rPr lang="ru-RU" sz="2400" dirty="0" smtClean="0"/>
              <a:t>Файл на выверки результатов сочинения. С просьбой объяснить, почему отсутствуют результат.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84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Сайт региональной системы оценки качества образования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2"/>
              </a:rPr>
              <a:t>ЕГЭ – Итоговое сочинение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29249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Сайт Федерального центра тестирования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11560" y="4161655"/>
            <a:ext cx="8229600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://www.rustest.ru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Раздел ГИА – Технологические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9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345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Материалы, регламентирующие проведение сочинения (изложения)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Образцы бланков</a:t>
            </a:r>
            <a:r>
              <a:rPr lang="en-US" dirty="0" smtClean="0"/>
              <a:t> (</a:t>
            </a:r>
            <a:r>
              <a:rPr lang="ru-RU" dirty="0"/>
              <a:t>Рекомендациям по организации и проведению для </a:t>
            </a:r>
            <a:r>
              <a:rPr lang="ru-RU" dirty="0" smtClean="0"/>
              <a:t>ОИВ</a:t>
            </a:r>
            <a:r>
              <a:rPr lang="en-US" dirty="0" smtClean="0"/>
              <a:t>)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Приложение 1. </a:t>
            </a:r>
            <a:endParaRPr lang="en-US" dirty="0" smtClean="0"/>
          </a:p>
          <a:p>
            <a:pPr lvl="1"/>
            <a:r>
              <a:rPr lang="ru-RU" dirty="0" smtClean="0"/>
              <a:t>Приложение 1.1. </a:t>
            </a:r>
            <a:endParaRPr lang="en-US" dirty="0" smtClean="0"/>
          </a:p>
          <a:p>
            <a:pPr marL="457200" lvl="1" indent="0">
              <a:buNone/>
            </a:pPr>
            <a:endParaRPr lang="ru-RU" dirty="0" smtClean="0"/>
          </a:p>
          <a:p>
            <a:r>
              <a:rPr lang="ru-RU" dirty="0" smtClean="0"/>
              <a:t>Формы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ru-RU" sz="2800" dirty="0" smtClean="0"/>
              <a:t> Приложение 2. к Рекомендациям по организации и проведению для ОИВ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65" y="260648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Технический регламент проведения итогового сочинения (изложения)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272808" cy="5472608"/>
          </a:xfrm>
        </p:spPr>
        <p:txBody>
          <a:bodyPr/>
          <a:lstStyle/>
          <a:p>
            <a:r>
              <a:rPr lang="ru-RU" sz="2600" b="1" dirty="0" smtClean="0"/>
              <a:t>Не позднее </a:t>
            </a:r>
            <a:r>
              <a:rPr lang="ru-RU" sz="2600" b="1" dirty="0"/>
              <a:t>чем за день до </a:t>
            </a:r>
            <a:r>
              <a:rPr lang="ru-RU" sz="2600" b="1" dirty="0" smtClean="0"/>
              <a:t>проведения </a:t>
            </a:r>
            <a:r>
              <a:rPr lang="ru-RU" sz="2600" dirty="0" smtClean="0"/>
              <a:t>технический специалист ОО печатает</a:t>
            </a:r>
            <a:r>
              <a:rPr lang="ru-RU" sz="2600" b="1" dirty="0" smtClean="0"/>
              <a:t> </a:t>
            </a:r>
            <a:r>
              <a:rPr lang="ru-RU" sz="2600" dirty="0" smtClean="0"/>
              <a:t>бланки, отчетные формы</a:t>
            </a:r>
            <a:br>
              <a:rPr lang="ru-RU" sz="2600" dirty="0" smtClean="0"/>
            </a:br>
            <a:endParaRPr lang="ru-RU" sz="2600" dirty="0" smtClean="0"/>
          </a:p>
          <a:p>
            <a:r>
              <a:rPr lang="ru-RU" sz="2600" b="1" dirty="0" smtClean="0"/>
              <a:t>В день проведения сочинения в 9:45 </a:t>
            </a:r>
            <a:r>
              <a:rPr lang="ru-RU" sz="2600" dirty="0" smtClean="0"/>
              <a:t>скачивает с информационных ресурсов темы сочинений, </a:t>
            </a:r>
            <a:r>
              <a:rPr lang="ru-RU" sz="2600" dirty="0"/>
              <a:t>р</a:t>
            </a:r>
            <a:r>
              <a:rPr lang="ru-RU" sz="2600" dirty="0" smtClean="0"/>
              <a:t>аспечатывает их в необходимом количестве (один экземпляр на аудиторию или каждому участнику)</a:t>
            </a:r>
          </a:p>
          <a:p>
            <a:r>
              <a:rPr lang="ru-RU" sz="2600" i="1" dirty="0" smtClean="0"/>
              <a:t>Просили не трогать сайт ФИПИ качать с </a:t>
            </a:r>
            <a:r>
              <a:rPr lang="en-US" sz="2600" i="1" dirty="0" smtClean="0"/>
              <a:t>kraioko.perm.ru</a:t>
            </a:r>
            <a:r>
              <a:rPr lang="ru-RU" sz="2600" i="1" dirty="0" smtClean="0"/>
              <a:t> либо мы вышлем по электронной почте </a:t>
            </a:r>
          </a:p>
          <a:p>
            <a:pPr marL="0" indent="0">
              <a:buNone/>
            </a:pPr>
            <a:endParaRPr lang="ru-RU" sz="2600" dirty="0" smtClean="0"/>
          </a:p>
        </p:txBody>
      </p:sp>
      <p:pic>
        <p:nvPicPr>
          <p:cNvPr id="4" name="Picture 2" descr="C:\Users\oyukhnovich\Desktop\для презентации\принтер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49" y="1844824"/>
            <a:ext cx="1814190" cy="1814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Информационные ресурсы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для получения тем сочинения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Сайты:</a:t>
            </a:r>
          </a:p>
          <a:p>
            <a:r>
              <a:rPr lang="ru-RU" dirty="0" smtClean="0"/>
              <a:t>ФИПИ </a:t>
            </a:r>
            <a:r>
              <a:rPr lang="en-US" dirty="0">
                <a:hlinkClick r:id="rId2"/>
              </a:rPr>
              <a:t>http://fipi.ru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Министерства образования и науки Пермского края </a:t>
            </a:r>
            <a:r>
              <a:rPr lang="en-US" dirty="0">
                <a:hlinkClick r:id="rId3"/>
              </a:rPr>
              <a:t>http://minobr.permkrai.ru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Региональной оценки качества образования  </a:t>
            </a:r>
            <a:r>
              <a:rPr lang="en-US" dirty="0">
                <a:hlinkClick r:id="rId4"/>
              </a:rPr>
              <a:t>http://kraioko.perm.ru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Электронная почта </a:t>
            </a:r>
          </a:p>
          <a:p>
            <a:pPr marL="0" indent="0">
              <a:buNone/>
            </a:pPr>
            <a:r>
              <a:rPr lang="ru-RU" sz="2400" i="1" dirty="0"/>
              <a:t>Просили не трогать сайт ФИПИ качать с </a:t>
            </a:r>
            <a:r>
              <a:rPr lang="en-US" sz="2400" i="1" dirty="0"/>
              <a:t>kraioko.perm.ru</a:t>
            </a:r>
            <a:r>
              <a:rPr lang="ru-RU" sz="2400" i="1" dirty="0"/>
              <a:t> либо мы вышлем по электронной почте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Технический регламент проведения итогового сочинения (изложения)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1612776"/>
          </a:xfrm>
        </p:spPr>
        <p:txBody>
          <a:bodyPr/>
          <a:lstStyle/>
          <a:p>
            <a:r>
              <a:rPr lang="ru-RU" sz="2600" b="1" dirty="0" smtClean="0"/>
              <a:t>После окончания </a:t>
            </a:r>
            <a:r>
              <a:rPr lang="ru-RU" sz="2600" dirty="0" smtClean="0"/>
              <a:t>проведения сочинения тех. специалист получает от руководителя ОО бланки участников и копирует их.</a:t>
            </a:r>
          </a:p>
          <a:p>
            <a:pPr marL="0" indent="0">
              <a:buNone/>
            </a:pPr>
            <a:endParaRPr lang="ru-RU" sz="2600" dirty="0" smtClean="0"/>
          </a:p>
          <a:p>
            <a:endParaRPr lang="ru-RU" dirty="0"/>
          </a:p>
        </p:txBody>
      </p:sp>
      <p:pic>
        <p:nvPicPr>
          <p:cNvPr id="4" name="Picture 2" descr="C:\Documents and Settings\kovina\Мои документы\Мои рисунки\6170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7638"/>
            <a:ext cx="2331983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50" y="3789040"/>
            <a:ext cx="82151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Руководитель ОО: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ru-RU" sz="2000" dirty="0" smtClean="0"/>
              <a:t> 	</a:t>
            </a:r>
            <a:r>
              <a:rPr lang="ru-RU" sz="2400" dirty="0" smtClean="0"/>
              <a:t>передает копии бланков  в экспертную комиссию ОО;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ru-RU" sz="2400" dirty="0" smtClean="0"/>
              <a:t>	организует хранение оригиналов бланков сочинения (сейф).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9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Технический регламент проведения итогового сочинения (изложения)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59632"/>
            <a:ext cx="8784976" cy="5409728"/>
          </a:xfrm>
        </p:spPr>
        <p:txBody>
          <a:bodyPr/>
          <a:lstStyle/>
          <a:p>
            <a:r>
              <a:rPr lang="ru-RU" sz="2800" dirty="0"/>
              <a:t>Эксперты комиссии </a:t>
            </a:r>
            <a:r>
              <a:rPr lang="ru-RU" sz="2800" dirty="0" smtClean="0"/>
              <a:t>ОО осуществляют проверку сочинения, заполняют </a:t>
            </a:r>
            <a:r>
              <a:rPr lang="ru-RU" sz="2800" b="1" dirty="0" smtClean="0"/>
              <a:t>копии </a:t>
            </a:r>
            <a:r>
              <a:rPr lang="ru-RU" sz="2800" dirty="0" smtClean="0"/>
              <a:t>бланков регистрации</a:t>
            </a:r>
          </a:p>
          <a:p>
            <a:endParaRPr lang="ru-RU" sz="2800" dirty="0" smtClean="0"/>
          </a:p>
          <a:p>
            <a:r>
              <a:rPr lang="ru-RU" sz="2800" dirty="0" smtClean="0"/>
              <a:t>Передают руководителю ОО проверенные копии бланков </a:t>
            </a:r>
          </a:p>
          <a:p>
            <a:endParaRPr lang="ru-RU" sz="2800" dirty="0" smtClean="0"/>
          </a:p>
          <a:p>
            <a:r>
              <a:rPr lang="ru-RU" sz="2800" dirty="0"/>
              <a:t>Ответственное лицо, уполномоченное руководителем </a:t>
            </a:r>
            <a:r>
              <a:rPr lang="ru-RU" sz="2800" dirty="0" smtClean="0"/>
              <a:t>ОО, </a:t>
            </a:r>
            <a:r>
              <a:rPr lang="ru-RU" sz="2800" dirty="0"/>
              <a:t>переносит результаты </a:t>
            </a:r>
            <a:r>
              <a:rPr lang="ru-RU" sz="2800" dirty="0" smtClean="0"/>
              <a:t>проверки из </a:t>
            </a:r>
            <a:r>
              <a:rPr lang="ru-RU" sz="2800" dirty="0"/>
              <a:t>копий бланков регистрации в оригиналы </a:t>
            </a:r>
            <a:r>
              <a:rPr lang="ru-RU" sz="2800" dirty="0" smtClean="0"/>
              <a:t>бланков регистрации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0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Технический регламент проведения итогового сочинения (изложения)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781128"/>
          </a:xfrm>
        </p:spPr>
        <p:txBody>
          <a:bodyPr/>
          <a:lstStyle/>
          <a:p>
            <a:r>
              <a:rPr lang="ru-RU" sz="2800" dirty="0" smtClean="0"/>
              <a:t>Технический специалист сканирует:</a:t>
            </a:r>
          </a:p>
          <a:p>
            <a:pPr lvl="1"/>
            <a:r>
              <a:rPr lang="ru-RU" sz="2400" dirty="0" smtClean="0"/>
              <a:t> оригиналы бланков, используя специализированное ПО </a:t>
            </a:r>
            <a:br>
              <a:rPr lang="ru-RU" sz="2400" dirty="0" smtClean="0"/>
            </a:br>
            <a:r>
              <a:rPr lang="ru-RU" sz="2400" dirty="0" smtClean="0"/>
              <a:t>(ПО </a:t>
            </a:r>
            <a:r>
              <a:rPr lang="ru-RU" sz="2400" dirty="0" smtClean="0">
                <a:cs typeface="Times New Roman" pitchFamily="18" charset="0"/>
              </a:rPr>
              <a:t>размещается </a:t>
            </a:r>
            <a:r>
              <a:rPr lang="ru-RU" sz="2400" dirty="0">
                <a:cs typeface="Times New Roman" pitchFamily="18" charset="0"/>
              </a:rPr>
              <a:t>на сайте </a:t>
            </a:r>
            <a:r>
              <a:rPr lang="en-US" sz="2400" dirty="0">
                <a:cs typeface="Times New Roman" pitchFamily="18" charset="0"/>
                <a:hlinkClick r:id="rId2"/>
              </a:rPr>
              <a:t>http://kraioko.perm.ru/ege/composition/</a:t>
            </a:r>
            <a:r>
              <a:rPr lang="ru-RU" sz="2400" dirty="0" smtClean="0"/>
              <a:t>)</a:t>
            </a:r>
          </a:p>
          <a:p>
            <a:pPr lvl="1"/>
            <a:r>
              <a:rPr lang="ru-RU" sz="2400" dirty="0"/>
              <a:t>в</a:t>
            </a:r>
            <a:r>
              <a:rPr lang="ru-RU" sz="2400" dirty="0" smtClean="0"/>
              <a:t>едомости коррекции </a:t>
            </a:r>
            <a:r>
              <a:rPr lang="en-US" sz="2400" dirty="0" smtClean="0"/>
              <a:t>(</a:t>
            </a:r>
            <a:r>
              <a:rPr lang="ru-RU" sz="2400" dirty="0" smtClean="0"/>
              <a:t>стандартным ПО </a:t>
            </a:r>
            <a:r>
              <a:rPr lang="en-US" sz="2400" dirty="0" smtClean="0"/>
              <a:t>Windows)</a:t>
            </a:r>
            <a:endParaRPr lang="ru-RU" sz="2400" dirty="0" smtClean="0"/>
          </a:p>
          <a:p>
            <a:r>
              <a:rPr lang="ru-RU" sz="2800" dirty="0" smtClean="0"/>
              <a:t>Файлы передаются </a:t>
            </a:r>
            <a:r>
              <a:rPr lang="ru-RU" sz="2800" b="1" dirty="0" smtClean="0"/>
              <a:t>на внешнем носителе </a:t>
            </a:r>
            <a:r>
              <a:rPr lang="ru-RU" sz="2800" dirty="0" smtClean="0"/>
              <a:t>в отдел образования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3" descr="C:\Documents and Settings\kovina\Мои документы\Мои рисунки\S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46" y="1600200"/>
            <a:ext cx="2401654" cy="17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1328</Words>
  <Application>Microsoft Office PowerPoint</Application>
  <PresentationFormat>Экран (4:3)</PresentationFormat>
  <Paragraphs>228</Paragraphs>
  <Slides>37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CorelDRAW</vt:lpstr>
      <vt:lpstr>Технологические аспекты проведения сочинения  (изложения)   в 2015-2016 гг.</vt:lpstr>
      <vt:lpstr>Лица, привлекаемые к организации и проведению</vt:lpstr>
      <vt:lpstr>Материалы, регламентирующие проведение сочинения (изложения)</vt:lpstr>
      <vt:lpstr>Материалы, регламентирующие проведение сочинения (изложения)</vt:lpstr>
      <vt:lpstr>Технический регламент проведения итогового сочинения (изложения)</vt:lpstr>
      <vt:lpstr>Информационные ресурсы  для получения тем сочинения</vt:lpstr>
      <vt:lpstr>Технический регламент проведения итогового сочинения (изложения)</vt:lpstr>
      <vt:lpstr>Технический регламент проведения итогового сочинения (изложения)</vt:lpstr>
      <vt:lpstr>Технический регламент проведения итогового сочинения (изложения)</vt:lpstr>
      <vt:lpstr>Расходные материалы для ОО</vt:lpstr>
      <vt:lpstr>График предоставления  информации</vt:lpstr>
      <vt:lpstr>Печать бланков</vt:lpstr>
      <vt:lpstr>Макеты бланков</vt:lpstr>
      <vt:lpstr>Презентация PowerPoint</vt:lpstr>
      <vt:lpstr>Бланк регистрации</vt:lpstr>
      <vt:lpstr>          Бланк записи</vt:lpstr>
      <vt:lpstr>Бланк записи</vt:lpstr>
      <vt:lpstr>Презентация PowerPoint</vt:lpstr>
      <vt:lpstr>Завершение процедуры сочинения (изложения)</vt:lpstr>
      <vt:lpstr>Завершение процедуры сочинения (изложения)</vt:lpstr>
      <vt:lpstr>Организация проверки сочинения ( изложения)</vt:lpstr>
      <vt:lpstr>Заполнение поля «Требование к сочинению (изложения)»</vt:lpstr>
      <vt:lpstr>Требование 1. Объем сочинения</vt:lpstr>
      <vt:lpstr>Требование 2. Самостоятельность написания</vt:lpstr>
      <vt:lpstr>Требование 2. Самостоятельность написания</vt:lpstr>
      <vt:lpstr>Требование 2. Самостоятельность написания</vt:lpstr>
      <vt:lpstr>Соблюдение требований №1 и №2</vt:lpstr>
      <vt:lpstr>Заполнение поля «Результаты оценивания сочинения (изложения)»</vt:lpstr>
      <vt:lpstr>Заполнение поля «Результаты оценивания сочинения (изложения)»</vt:lpstr>
      <vt:lpstr>Заполнение оригиналов бланков сочинения</vt:lpstr>
      <vt:lpstr>Заполнение оригиналов бланков сочинения</vt:lpstr>
      <vt:lpstr>Сканирование бланков сочинения</vt:lpstr>
      <vt:lpstr>Сканирование бланков сочинения</vt:lpstr>
      <vt:lpstr>Сканирование бланков сочинения</vt:lpstr>
      <vt:lpstr>Выдача результатов </vt:lpstr>
      <vt:lpstr>Сайт региональной системы оценки качества образования</vt:lpstr>
      <vt:lpstr>Презентация PowerPoint</vt:lpstr>
    </vt:vector>
  </TitlesOfParts>
  <Company>EQAC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аспекты заполнения бланков сочинения  (изложения) в 2014-2015 гг.</dc:title>
  <dc:creator>kovina</dc:creator>
  <cp:lastModifiedBy>методист</cp:lastModifiedBy>
  <cp:revision>102</cp:revision>
  <dcterms:created xsi:type="dcterms:W3CDTF">2014-10-16T07:14:52Z</dcterms:created>
  <dcterms:modified xsi:type="dcterms:W3CDTF">2015-11-12T12:47:48Z</dcterms:modified>
</cp:coreProperties>
</file>