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6" r:id="rId28"/>
    <p:sldId id="282" r:id="rId29"/>
    <p:sldId id="283" r:id="rId30"/>
    <p:sldId id="284" r:id="rId31"/>
    <p:sldId id="285" r:id="rId32"/>
    <p:sldId id="287" r:id="rId33"/>
    <p:sldId id="288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95" d="100"/>
          <a:sy n="95" d="100"/>
        </p:scale>
        <p:origin x="-9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2158BF-85D2-4691-A392-FDDC61B26501}" type="datetimeFigureOut">
              <a:rPr lang="ru-RU" smtClean="0"/>
              <a:pPr>
                <a:defRPr/>
              </a:pPr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8BFF2-218A-43A7-8B6C-87C204AF1B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5D7DC0-963F-4504-A572-49868E7949AA}" type="datetimeFigureOut">
              <a:rPr lang="ru-RU" smtClean="0"/>
              <a:pPr>
                <a:defRPr/>
              </a:pPr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E104C5-687B-4820-824B-38D5E70428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C89967-E520-4D09-8659-471BE5263624}" type="datetimeFigureOut">
              <a:rPr lang="ru-RU" smtClean="0"/>
              <a:pPr>
                <a:defRPr/>
              </a:pPr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775D8-FB32-46D2-9E06-41A7DA71A5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7E76B3-77C5-4E8D-860B-2C128AEC0A65}" type="datetimeFigureOut">
              <a:rPr lang="ru-RU" smtClean="0"/>
              <a:pPr>
                <a:defRPr/>
              </a:pPr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DCB22-850D-4A37-8953-F4AE964AF4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D7EAAC-1FFD-49A3-AEF7-7D2032353EC3}" type="datetimeFigureOut">
              <a:rPr lang="ru-RU" smtClean="0"/>
              <a:pPr>
                <a:defRPr/>
              </a:pPr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0EC45-D97A-4082-BD3A-574E45C2BD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694BA4-C1BC-4A08-9B1E-429867A8E07A}" type="datetimeFigureOut">
              <a:rPr lang="ru-RU" smtClean="0"/>
              <a:pPr>
                <a:defRPr/>
              </a:pPr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12ED4-0FF2-43C1-A82D-45E04DCEFB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59198F-0AA6-48B9-9A65-5BC357BFA3EC}" type="datetimeFigureOut">
              <a:rPr lang="ru-RU" smtClean="0"/>
              <a:pPr>
                <a:defRPr/>
              </a:pPr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67FFA-6679-4CCA-AAD9-42A9434DA7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0D4424-4536-4C5D-B8F2-EBB9C8396986}" type="datetimeFigureOut">
              <a:rPr lang="ru-RU" smtClean="0"/>
              <a:pPr>
                <a:defRPr/>
              </a:pPr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E515E-253B-4143-ADC2-14FAE7775B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5E5975-9705-4C7F-9A33-9025148F897F}" type="datetimeFigureOut">
              <a:rPr lang="ru-RU" smtClean="0"/>
              <a:pPr>
                <a:defRPr/>
              </a:pPr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FBA93-1AB8-4825-92BB-8D53E81405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ADFF17-EA9D-4D4E-A3BA-24F349C1AA7E}" type="datetimeFigureOut">
              <a:rPr lang="ru-RU" smtClean="0"/>
              <a:pPr>
                <a:defRPr/>
              </a:pPr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704D46-0011-4D8B-8456-A265626ACD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BFD46F-8A7A-43DF-8674-ACBB0A7CF5FA}" type="datetimeFigureOut">
              <a:rPr lang="ru-RU" smtClean="0"/>
              <a:pPr>
                <a:defRPr/>
              </a:pPr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22BA8-7B44-4516-A70B-4FF5E98B7E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B707BB-4D7C-4879-87C8-AE150D2FA5FF}" type="datetimeFigureOut">
              <a:rPr lang="ru-RU" smtClean="0"/>
              <a:pPr>
                <a:defRPr/>
              </a:pPr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6ABC307-100F-4812-8CD8-1BC96F0E1B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2223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800000"/>
                </a:solidFill>
              </a:rPr>
              <a:t>Развитие образования </a:t>
            </a:r>
            <a:br>
              <a:rPr lang="ru-RU" b="1" dirty="0" smtClean="0">
                <a:solidFill>
                  <a:srgbClr val="800000"/>
                </a:solidFill>
              </a:rPr>
            </a:br>
            <a:r>
              <a:rPr lang="ru-RU" b="1" dirty="0" smtClean="0">
                <a:solidFill>
                  <a:srgbClr val="800000"/>
                </a:solidFill>
              </a:rPr>
              <a:t>Карагайского муниципального округа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1214438"/>
            <a:ext cx="8458200" cy="9144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800000"/>
                </a:solidFill>
              </a:rPr>
              <a:t>Муниципальная программа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2643174" y="4786322"/>
            <a:ext cx="3857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mtClean="0">
                <a:solidFill>
                  <a:srgbClr val="800000"/>
                </a:solidFill>
                <a:latin typeface="Franklin Gothic Book" pitchFamily="34" charset="0"/>
              </a:rPr>
              <a:t>на </a:t>
            </a:r>
            <a:r>
              <a:rPr lang="ru-RU" dirty="0" smtClean="0">
                <a:solidFill>
                  <a:srgbClr val="800000"/>
                </a:solidFill>
                <a:latin typeface="Franklin Gothic Book" pitchFamily="34" charset="0"/>
              </a:rPr>
              <a:t>2021-2026  годы</a:t>
            </a:r>
            <a:endParaRPr lang="ru-RU" dirty="0">
              <a:solidFill>
                <a:srgbClr val="800000"/>
              </a:solidFill>
              <a:latin typeface="Franklin Gothic Book" pitchFamily="34" charset="0"/>
            </a:endParaRPr>
          </a:p>
        </p:txBody>
      </p:sp>
      <p:pic>
        <p:nvPicPr>
          <p:cNvPr id="5" name="Рисунок 4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0100" y="458478"/>
            <a:ext cx="857256" cy="1041696"/>
          </a:xfrm>
          <a:prstGeom prst="rect">
            <a:avLst/>
          </a:prstGeom>
        </p:spPr>
      </p:pic>
      <p:pic>
        <p:nvPicPr>
          <p:cNvPr id="6" name="Рисунок 5" descr="10040_html_m20037f14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4314" y="436449"/>
            <a:ext cx="714348" cy="11351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x-none" sz="3600" b="1"/>
              <a:t>Подпрограмма </a:t>
            </a:r>
            <a:r>
              <a:rPr lang="ru-RU" sz="3600" b="1" dirty="0"/>
              <a:t>2</a:t>
            </a:r>
            <a:r>
              <a:rPr lang="x-none" sz="3600" b="1"/>
              <a:t> 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x-none" sz="3600" b="1"/>
              <a:t>«</a:t>
            </a:r>
            <a:r>
              <a:rPr lang="ru-RU" sz="3600" b="1" dirty="0"/>
              <a:t>Новые образовательные практики</a:t>
            </a:r>
            <a:r>
              <a:rPr lang="x-none" sz="3600" b="1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357158" y="2000240"/>
            <a:ext cx="8229600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800" b="1" i="1" dirty="0" smtClean="0"/>
              <a:t>Цель </a:t>
            </a:r>
            <a:r>
              <a:rPr lang="ru-RU" sz="2800" b="1" i="1" dirty="0">
                <a:latin typeface="+mj-lt"/>
                <a:ea typeface="+mj-ea"/>
                <a:cs typeface="+mj-cs"/>
              </a:rPr>
              <a:t>подпрограммы:</a:t>
            </a:r>
          </a:p>
          <a:p>
            <a:pPr>
              <a:buNone/>
            </a:pPr>
            <a:r>
              <a:rPr lang="ru-RU" dirty="0" smtClean="0"/>
              <a:t>		Обеспечение инновационного характера развития системы образования, как условие повышение качества образовательной деятельности. </a:t>
            </a:r>
          </a:p>
          <a:p>
            <a:endParaRPr lang="ru-RU" dirty="0" smtClean="0"/>
          </a:p>
        </p:txBody>
      </p:sp>
      <p:pic>
        <p:nvPicPr>
          <p:cNvPr id="4" name="Рисунок 3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00042"/>
            <a:ext cx="857256" cy="1041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Задачи подпрограммы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342900" fontAlgn="auto">
              <a:spcAft>
                <a:spcPts val="0"/>
              </a:spcAft>
              <a:buNone/>
              <a:defRPr/>
            </a:pPr>
            <a:r>
              <a:rPr lang="ru-RU" dirty="0" smtClean="0"/>
              <a:t>1) создать условия для внедрения на</a:t>
            </a:r>
            <a:r>
              <a:rPr lang="en-US" dirty="0" smtClean="0"/>
              <a:t> </a:t>
            </a:r>
            <a:r>
              <a:rPr lang="ru-RU" dirty="0" smtClean="0"/>
              <a:t>уровнях начального общего, основного общего и (или) среднего общего образования новых методов обучения и воспитания, образовательных технологий, обеспечивающих освоение обучающимися основных и дополнительных общеобразовательных программ цифрового, естественнонаучного, технического и</a:t>
            </a:r>
            <a:r>
              <a:rPr lang="en-US" dirty="0" smtClean="0"/>
              <a:t> </a:t>
            </a:r>
            <a:r>
              <a:rPr lang="ru-RU" dirty="0" smtClean="0"/>
              <a:t>гуманитарного профилей,</a:t>
            </a:r>
          </a:p>
          <a:p>
            <a:pPr indent="342900" fontAlgn="auto">
              <a:spcAft>
                <a:spcPts val="0"/>
              </a:spcAft>
              <a:buNone/>
              <a:defRPr/>
            </a:pPr>
            <a:r>
              <a:rPr lang="ru-RU" dirty="0" smtClean="0"/>
              <a:t>2) обеспечить охват обучающихся общеобразовательных организаций дополнительными общеобразовательными программами в формате проектной деятельности во внеурочное время, в том числе с использованием сетевой формы реализации образовательных программ,</a:t>
            </a:r>
          </a:p>
          <a:p>
            <a:pPr indent="342900" fontAlgn="auto">
              <a:spcAft>
                <a:spcPts val="0"/>
              </a:spcAft>
              <a:buNone/>
              <a:defRPr/>
            </a:pPr>
            <a:r>
              <a:rPr lang="ru-RU" dirty="0" smtClean="0"/>
              <a:t>3) создать условия для сетевого взаимодействия образовательных организаций и охвата обучающихся сетевыми образовательными программами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4" name="Рисунок 3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00042"/>
            <a:ext cx="857256" cy="1041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" y="274638"/>
            <a:ext cx="9429816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Целевые показатели подпрограммы </a:t>
            </a:r>
            <a:endParaRPr lang="ru-RU" sz="3600" dirty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 smtClean="0"/>
              <a:t>Численность детей, осваивающих учебные предметы на базе Центра «Точка роста» (человек);</a:t>
            </a:r>
            <a:endParaRPr lang="ru-RU" sz="2000" dirty="0" smtClean="0"/>
          </a:p>
          <a:p>
            <a:pPr lvl="1"/>
            <a:r>
              <a:rPr lang="ru-RU" dirty="0" smtClean="0"/>
              <a:t>Численность детей, охваченных дополнительными </a:t>
            </a:r>
            <a:r>
              <a:rPr lang="ru-RU" dirty="0" err="1" smtClean="0"/>
              <a:t>общеразвивающими</a:t>
            </a:r>
            <a:r>
              <a:rPr lang="ru-RU" dirty="0" smtClean="0"/>
              <a:t> программами на базе Центра «Точка роста» (человек);</a:t>
            </a:r>
            <a:endParaRPr lang="ru-RU" sz="2000" dirty="0" smtClean="0"/>
          </a:p>
          <a:p>
            <a:pPr lvl="1"/>
            <a:r>
              <a:rPr lang="ru-RU" dirty="0" smtClean="0"/>
              <a:t>Численность детей, охваченных сетевыми образовательными программами (человек).</a:t>
            </a:r>
            <a:endParaRPr lang="ru-RU" sz="2000" dirty="0" smtClean="0"/>
          </a:p>
        </p:txBody>
      </p:sp>
      <p:pic>
        <p:nvPicPr>
          <p:cNvPr id="4" name="Рисунок 3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00042"/>
            <a:ext cx="857256" cy="1041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Ожидаемые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Численность детей, осваивающих учебные предметы на базе Центра «Точка роста» (человек) достигнет 720 человек в год;</a:t>
            </a:r>
          </a:p>
          <a:p>
            <a:pPr marL="0" lvl="1" indent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Численность детей, охваченных дополнительными </a:t>
            </a:r>
            <a:r>
              <a:rPr lang="ru-RU" dirty="0" err="1" smtClean="0"/>
              <a:t>общеразвивающими</a:t>
            </a:r>
            <a:r>
              <a:rPr lang="ru-RU" dirty="0" smtClean="0"/>
              <a:t> программами на базе Центра «Точка роста» (человек) достигнет 844 человек в год;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/>
              <a:t>Доля обучающихся 7-11 классов, охваченных сетевыми образовательными программами составит не менее 30 % к 2026 году.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4" name="Рисунок 3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00042"/>
            <a:ext cx="857256" cy="1041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32" y="785802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x-none" sz="4000" b="1" smtClean="0"/>
              <a:t>Подпрограмма 3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x-none" sz="4000" b="1" smtClean="0"/>
              <a:t>«Современные педагогические кадры»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31995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b="1" i="1" dirty="0" smtClean="0"/>
              <a:t>Цель подпрограммы</a:t>
            </a:r>
            <a:r>
              <a:rPr lang="ru-RU" dirty="0" smtClean="0"/>
              <a:t>: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ru-RU" dirty="0" smtClean="0"/>
              <a:t>		Обновление кадрового потенциала через развитие современных профессиональных компетенций и внедрение инновационных образовательных практик, закрепление высококвалифицированных педагогических кадров </a:t>
            </a:r>
            <a:r>
              <a:rPr lang="ru-RU" dirty="0" smtClean="0"/>
              <a:t>в </a:t>
            </a:r>
            <a:r>
              <a:rPr lang="ru-RU" dirty="0" smtClean="0"/>
              <a:t>муниципальной системе образования, обладающих компетенциями по реализации основных и дополнительных образовательных программ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4" name="Рисунок 3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00042"/>
            <a:ext cx="857256" cy="1041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Задачи подпрограммы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dirty="0" smtClean="0"/>
              <a:t>Обеспечить информационно-организационную, научно-методическую и финансовую поддержку молодых педагогов в возрасте до 35 лет в первые три года работы.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 smtClean="0"/>
              <a:t>Организовать непрерывное повышение квалификации педагогов по актуальным проблемам образования (психологическим компетентностям, информационно-коммуникационным, проектным и др.).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 smtClean="0"/>
              <a:t>Создать условия для повышения квалификационных категорий педагогов.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 smtClean="0"/>
              <a:t>Создать условия для распространения инновационных педагогических практик обучения и развития детей.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4" name="Рисунок 3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00042"/>
            <a:ext cx="857256" cy="1041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42" y="274638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Целевые показатели подпрограммы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0" fontAlgn="auto">
              <a:spcAft>
                <a:spcPts val="0"/>
              </a:spcAft>
              <a:buNone/>
              <a:defRPr/>
            </a:pPr>
            <a:r>
              <a:rPr lang="ru-RU" dirty="0" smtClean="0"/>
              <a:t>1. Доля молодых педагогов в возрасте до 35 лет, охваченных различными формами поддержки  в первые три года работы.</a:t>
            </a:r>
          </a:p>
          <a:p>
            <a:pPr indent="0" fontAlgn="auto">
              <a:spcAft>
                <a:spcPts val="0"/>
              </a:spcAft>
              <a:buNone/>
              <a:defRPr/>
            </a:pPr>
            <a:r>
              <a:rPr lang="ru-RU" dirty="0" smtClean="0"/>
              <a:t>2. Доля педагогов, повысивших уровень квалификации по актуальным проблемам образования.</a:t>
            </a:r>
          </a:p>
          <a:p>
            <a:pPr indent="0" fontAlgn="auto">
              <a:spcAft>
                <a:spcPts val="0"/>
              </a:spcAft>
              <a:buNone/>
              <a:defRPr/>
            </a:pPr>
            <a:r>
              <a:rPr lang="ru-RU" dirty="0" smtClean="0"/>
              <a:t>3. Доля педагогов, имеющих высшую и первую квалификационную категорию.</a:t>
            </a:r>
          </a:p>
          <a:p>
            <a:pPr indent="0" fontAlgn="auto">
              <a:spcAft>
                <a:spcPts val="0"/>
              </a:spcAft>
              <a:buNone/>
              <a:defRPr/>
            </a:pPr>
            <a:r>
              <a:rPr lang="ru-RU" dirty="0" smtClean="0"/>
              <a:t>4. Доля педагогов, реализующих распространение инновационных педагогических практик обучения и развития детей.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4" name="Рисунок 3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00042"/>
            <a:ext cx="857256" cy="1041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Ожидаемые результаты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0" fontAlgn="auto">
              <a:spcAft>
                <a:spcPts val="0"/>
              </a:spcAft>
              <a:buNone/>
              <a:defRPr/>
            </a:pPr>
            <a:r>
              <a:rPr lang="ru-RU" dirty="0" smtClean="0"/>
              <a:t>1. Увеличение доли  педагогов до 35 лет, охваченных различными формами поддержки в первые три года работы с 29 до 70%.</a:t>
            </a:r>
          </a:p>
          <a:p>
            <a:pPr indent="0" fontAlgn="auto">
              <a:spcAft>
                <a:spcPts val="0"/>
              </a:spcAft>
              <a:buNone/>
              <a:defRPr/>
            </a:pPr>
            <a:r>
              <a:rPr lang="ru-RU" dirty="0" smtClean="0"/>
              <a:t>2. Сохранение доли педагогов, повысивших уровень квалификации на курсах повышения квалификации, на уровне не менее 50% в год от количества всех педагогических работников; </a:t>
            </a:r>
          </a:p>
          <a:p>
            <a:pPr indent="0" fontAlgn="auto">
              <a:spcAft>
                <a:spcPts val="0"/>
              </a:spcAft>
              <a:buNone/>
              <a:defRPr/>
            </a:pPr>
            <a:r>
              <a:rPr lang="ru-RU" dirty="0" smtClean="0"/>
              <a:t>3. Увеличение доли педагогов, имеющих квалификационные категории с 46 % в 2020 году до 59 % в 2026 году.</a:t>
            </a:r>
          </a:p>
          <a:p>
            <a:pPr indent="0" fontAlgn="auto">
              <a:spcAft>
                <a:spcPts val="0"/>
              </a:spcAft>
              <a:buNone/>
              <a:defRPr/>
            </a:pPr>
            <a:r>
              <a:rPr lang="ru-RU" dirty="0" smtClean="0"/>
              <a:t>3. Увеличение доли педагогов, представивших инновационный опыт в течение 5 лет с 2021 по 2026 годы от 5 до 25 %.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4" name="Рисунок 3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00042"/>
            <a:ext cx="857256" cy="1041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/>
              <a:t>Подпрограмма 4</a:t>
            </a:r>
            <a:br>
              <a:rPr lang="ru-RU" sz="4000" b="1" dirty="0" smtClean="0"/>
            </a:br>
            <a:r>
              <a:rPr lang="ru-RU" sz="4000" b="1" dirty="0" smtClean="0"/>
              <a:t> «Ответственное родительство»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i="1" dirty="0" smtClean="0"/>
              <a:t>Цель подпрограммы:</a:t>
            </a:r>
          </a:p>
          <a:p>
            <a:pPr>
              <a:buNone/>
            </a:pPr>
            <a:r>
              <a:rPr lang="ru-RU" dirty="0" smtClean="0"/>
              <a:t>		Создание условий для развития ответственного </a:t>
            </a:r>
            <a:r>
              <a:rPr lang="ru-RU" dirty="0" err="1" smtClean="0"/>
              <a:t>родительства</a:t>
            </a:r>
            <a:r>
              <a:rPr lang="ru-RU" dirty="0" smtClean="0"/>
              <a:t> у участников образовательного процесса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 smtClean="0"/>
          </a:p>
        </p:txBody>
      </p:sp>
      <p:pic>
        <p:nvPicPr>
          <p:cNvPr id="4" name="Рисунок 3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00042"/>
            <a:ext cx="857256" cy="1041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Задачи подпрограммы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Организовать обучение учащихся 8-11 классов основам семейной жизни на курсах по основам семейной жизни.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Организовать проведение совместных мероприятий для конструктивного и позитивного общения родителей и обучающихся.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Осуществлять в рамках межведомственного взаимодействия психолого – педагогическое и   социальное просвещение родителей обучающихся в вопросах образования своего ребенка и физического, нравственного и интеллектуального  развития его личности.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4" name="Рисунок 3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00042"/>
            <a:ext cx="857256" cy="1041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Цель программы</a:t>
            </a:r>
            <a:endParaRPr lang="ru-RU" dirty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543956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Создание единого открытого образовательного пространства Карагайского муниципального округа, формирующего у обучающихся умение осознанно выстраивать траекторию собственного развития в условиях быстро меняющегося мира</a:t>
            </a:r>
          </a:p>
        </p:txBody>
      </p:sp>
      <p:pic>
        <p:nvPicPr>
          <p:cNvPr id="4" name="Рисунок 3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00042"/>
            <a:ext cx="857256" cy="1041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Целевые показатели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Доля обучающихся 8-11 классов, охваченных курсами по основам семейной жизни.</a:t>
            </a:r>
          </a:p>
          <a:p>
            <a:r>
              <a:rPr lang="ru-RU" smtClean="0"/>
              <a:t>Доля родителей и детей, охваченных совместными мероприятиями на уровне ОО и района.</a:t>
            </a:r>
          </a:p>
          <a:p>
            <a:r>
              <a:rPr lang="ru-RU" smtClean="0"/>
              <a:t>Доля родителей, охваченных родительским просвещением.</a:t>
            </a:r>
          </a:p>
          <a:p>
            <a:endParaRPr lang="ru-RU" smtClean="0"/>
          </a:p>
        </p:txBody>
      </p:sp>
      <p:pic>
        <p:nvPicPr>
          <p:cNvPr id="4" name="Рисунок 3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00042"/>
            <a:ext cx="857256" cy="1041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Ожидаемые результаты </a:t>
            </a:r>
            <a:endParaRPr lang="ru-RU" dirty="0"/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Охват обучающихся 8-11 классов курсами по основам семейной жизни – 100 %.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Охват родителей и детей совместными мероприятиями составит 50 %.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Охват родителей родительским просвещением составит 50 %.</a:t>
            </a:r>
          </a:p>
          <a:p>
            <a:endParaRPr lang="ru-RU" dirty="0" smtClean="0"/>
          </a:p>
        </p:txBody>
      </p:sp>
      <p:pic>
        <p:nvPicPr>
          <p:cNvPr id="4" name="Рисунок 3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00042"/>
            <a:ext cx="857256" cy="1041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56" y="1142984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x-none" sz="4000" b="1" smtClean="0"/>
              <a:t>Подпрограмма 5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x-none" sz="4000" b="1" smtClean="0"/>
              <a:t>«Развитие воспитательных систем и социализация обучающихся»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>
          <a:xfrm>
            <a:off x="0" y="2214554"/>
            <a:ext cx="9144000" cy="42941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800" b="1" i="1" dirty="0" smtClean="0"/>
              <a:t>Цель подпрограммы:</a:t>
            </a:r>
          </a:p>
          <a:p>
            <a:pPr>
              <a:buNone/>
            </a:pPr>
            <a:r>
              <a:rPr lang="ru-RU" dirty="0" smtClean="0"/>
              <a:t> 		Создание условий для развития воспитательных систем образовательных организаций Карагайского муниципального округа и позитивной социализации обучающихся, основанной на базовых национальных ценностях </a:t>
            </a:r>
          </a:p>
          <a:p>
            <a:endParaRPr lang="ru-RU" dirty="0" smtClean="0"/>
          </a:p>
        </p:txBody>
      </p:sp>
      <p:pic>
        <p:nvPicPr>
          <p:cNvPr id="4" name="Рисунок 3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00042"/>
            <a:ext cx="857256" cy="1041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Задачи подпрограммы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Организовать профилактическую работу, направленную на позитивную социализацию и успешную самореализацию обучающихся;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Реализовать проведение муниципальных спортивно-оздоровительных мероприятий, направленных на формирование здорового образа жизни;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Организовать поддержку детских общественных объединений, в т.ч. волонтерских и добровольческих.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4" name="Рисунок 3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00042"/>
            <a:ext cx="857256" cy="1041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Целевые показатели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4686320"/>
          </a:xfrm>
        </p:spPr>
        <p:txBody>
          <a:bodyPr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2800" dirty="0" smtClean="0"/>
              <a:t>1.1.количество общественно-опасных деяний среди детей и подростков,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2800" dirty="0" smtClean="0"/>
              <a:t>1.2.количество правонарушений и преступлений среди детей и подростков,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2800" dirty="0" smtClean="0"/>
              <a:t>1.3.количество преступлений среди детей и подростков,</a:t>
            </a:r>
          </a:p>
          <a:p>
            <a:pPr marL="0" lvl="1" indent="0" fontAlgn="auto">
              <a:spcAft>
                <a:spcPts val="0"/>
              </a:spcAft>
              <a:buNone/>
              <a:defRPr/>
            </a:pPr>
            <a:r>
              <a:rPr lang="ru-RU" dirty="0" smtClean="0"/>
              <a:t>2.1. удельный вес участников муниципальных спортивно-оздоровительных мероприятий среди обучающихся 5-18 лет – всего, в т.ч. </a:t>
            </a:r>
            <a:r>
              <a:rPr lang="ru-RU" dirty="0" err="1" smtClean="0"/>
              <a:t>персонифицированно</a:t>
            </a:r>
            <a:r>
              <a:rPr lang="ru-RU" dirty="0" smtClean="0"/>
              <a:t>;</a:t>
            </a:r>
          </a:p>
          <a:p>
            <a:pPr marL="0" lvl="1" indent="0" fontAlgn="auto">
              <a:spcAft>
                <a:spcPts val="0"/>
              </a:spcAft>
              <a:buNone/>
              <a:defRPr/>
            </a:pPr>
            <a:r>
              <a:rPr lang="ru-RU" dirty="0" smtClean="0"/>
              <a:t>3.1. доля обучающихся, вовлеченных в деятельность общественных объединений – всего, в т.ч. </a:t>
            </a:r>
            <a:r>
              <a:rPr lang="ru-RU" dirty="0" err="1" smtClean="0"/>
              <a:t>персонифицированно</a:t>
            </a:r>
            <a:r>
              <a:rPr lang="ru-RU" dirty="0" smtClean="0"/>
              <a:t>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4" name="Рисунок 3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00042"/>
            <a:ext cx="857256" cy="1041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Ожидаемые результаты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/>
              <a:t>снижение уровня общественно-опасных деяний среди детей и подростков на тысячу обучающихся,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/>
              <a:t>снижение уровня правонарушений среди детей и подростков на тысячу обучающихся,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/>
              <a:t>снижение уровня преступлений среди детей и подростков на тысячу обучающихся,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/>
              <a:t>увеличение количества участников районных спортивно-оздоровительных мероприятий;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/>
              <a:t>увеличение доли обучающихся, вовлеченных в деятельность общественных объединений и организаций.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4" name="Рисунок 3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00042"/>
            <a:ext cx="857256" cy="1041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Основные мероприятия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Проведение исследований с целью выявления удовлетворенности населения качеством предоставляемых образовательных услуг общего и дополнительного образования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Проведение мониторинга и оценки качества образования (мониторинговые обследования, ВПР, ГИА, ЕГЭ)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Организация и проведение муниципального этапа, обеспечение участия в региональном этапе  Всероссийской олимпиады школьников, метапредметной олимпиады и др.олимпиад</a:t>
            </a:r>
            <a:endParaRPr lang="ru-RU" dirty="0"/>
          </a:p>
        </p:txBody>
      </p:sp>
      <p:pic>
        <p:nvPicPr>
          <p:cNvPr id="4" name="Рисунок 3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00042"/>
            <a:ext cx="857256" cy="1041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Основные мероприятия</a:t>
            </a:r>
            <a:endParaRPr lang="ru-RU" dirty="0"/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Организация и проведения конкурса сетевых проектов педагогов</a:t>
            </a:r>
          </a:p>
          <a:p>
            <a:r>
              <a:rPr lang="ru-RU" smtClean="0"/>
              <a:t>Организация и проведения Фестиваля детских проектов</a:t>
            </a:r>
          </a:p>
        </p:txBody>
      </p:sp>
      <p:pic>
        <p:nvPicPr>
          <p:cNvPr id="4" name="Рисунок 3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00042"/>
            <a:ext cx="857256" cy="1041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Проведение комплексного обследования детей на муниципальной ПМПК</a:t>
            </a:r>
          </a:p>
          <a:p>
            <a:r>
              <a:rPr lang="ru-RU" smtClean="0"/>
              <a:t>Проведение добровольного обследования школьников на ВИЧ, СПИД и другие социально- опасные заболевания</a:t>
            </a:r>
          </a:p>
          <a:p>
            <a:r>
              <a:rPr lang="ru-RU" smtClean="0"/>
              <a:t>Реализация мероприятий муниципальной службы примирения</a:t>
            </a:r>
          </a:p>
          <a:p>
            <a:endParaRPr lang="ru-RU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Основные мероприятия</a:t>
            </a:r>
            <a:endParaRPr lang="ru-RU" dirty="0"/>
          </a:p>
        </p:txBody>
      </p:sp>
      <p:pic>
        <p:nvPicPr>
          <p:cNvPr id="5" name="Рисунок 4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00042"/>
            <a:ext cx="857256" cy="1041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00213"/>
            <a:ext cx="8839200" cy="550068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000" dirty="0" smtClean="0"/>
              <a:t>Организация курсов по основам семейной жизни в муниципальных образовательных организациях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000" dirty="0" err="1" smtClean="0"/>
              <a:t>Грантовый</a:t>
            </a:r>
            <a:r>
              <a:rPr lang="ru-RU" sz="3000" dirty="0" smtClean="0"/>
              <a:t> конкурс для проведения совместных мероприятий родителей и детей с целью эффективного общения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000" dirty="0" smtClean="0"/>
              <a:t>Проведение Форумов и других мероприятий для родителей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000" dirty="0" smtClean="0"/>
              <a:t>Проведение ежегодного конкурса родительских объединений образовательных организаций</a:t>
            </a:r>
            <a:endParaRPr lang="ru-RU" sz="3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Основные мероприятия</a:t>
            </a:r>
            <a:endParaRPr lang="ru-RU" dirty="0"/>
          </a:p>
        </p:txBody>
      </p:sp>
      <p:pic>
        <p:nvPicPr>
          <p:cNvPr id="5" name="Рисунок 4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00042"/>
            <a:ext cx="857256" cy="1041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686800" cy="838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1778022"/>
            <a:ext cx="9144000" cy="4865688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Создать условия для повышения доступности и качества общего и дополнительного образования, соответствующего требованиям федеральных государственных образовательных стандартов, инновационного развития экономики и современным потребностям общества и каждого гражданина</a:t>
            </a:r>
          </a:p>
          <a:p>
            <a:r>
              <a:rPr lang="ru-RU" sz="2000" dirty="0" smtClean="0"/>
              <a:t> Обеспечить инновационный характер развития системы образования, как условие повышение качества образовательной деятельности.</a:t>
            </a:r>
          </a:p>
          <a:p>
            <a:r>
              <a:rPr lang="ru-RU" sz="2000" dirty="0" smtClean="0"/>
              <a:t> Обеспечить обновление кадрового потенциала через развитие современных профессиональных компетенций и внедрение инновационных образовательных практик, закрепление высококвалифицированных педагогических кадров а муниципальной системе образования, обладающих компетенциями по реализации основных и дополнительных образовательных программ</a:t>
            </a:r>
          </a:p>
          <a:p>
            <a:r>
              <a:rPr lang="ru-RU" sz="2000" dirty="0" smtClean="0"/>
              <a:t>Создать условия для развития ответственного </a:t>
            </a:r>
            <a:r>
              <a:rPr lang="ru-RU" sz="2000" dirty="0" err="1" smtClean="0"/>
              <a:t>родительства</a:t>
            </a:r>
            <a:r>
              <a:rPr lang="ru-RU" sz="2000" dirty="0" smtClean="0"/>
              <a:t> у участников образовательного процесса </a:t>
            </a:r>
          </a:p>
          <a:p>
            <a:r>
              <a:rPr lang="ru-RU" sz="2000" dirty="0" smtClean="0"/>
              <a:t>Создать условия для развития воспитательных систем образовательных организаций Карагайского муниципального округа и позитивной социализации обучающихся, основанной на базовых национальных ценностях.</a:t>
            </a:r>
          </a:p>
        </p:txBody>
      </p:sp>
      <p:pic>
        <p:nvPicPr>
          <p:cNvPr id="4" name="Рисунок 3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00042"/>
            <a:ext cx="857256" cy="1041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Ежегодное проведение муниципальных конференций педагогов</a:t>
            </a:r>
          </a:p>
          <a:p>
            <a:r>
              <a:rPr lang="ru-RU" smtClean="0"/>
              <a:t>Организация и проведения мероприятий с участием молодых педагогов, Форумов молодых педагогов</a:t>
            </a:r>
          </a:p>
          <a:p>
            <a:endParaRPr lang="ru-RU" smtClean="0"/>
          </a:p>
          <a:p>
            <a:endParaRPr lang="ru-RU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Основные мероприятия</a:t>
            </a:r>
            <a:endParaRPr lang="ru-RU" dirty="0"/>
          </a:p>
        </p:txBody>
      </p:sp>
      <p:pic>
        <p:nvPicPr>
          <p:cNvPr id="5" name="Рисунок 4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00042"/>
            <a:ext cx="857256" cy="1041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Грантовый конкурс информационно-просветительских детских проектов профилактической направленности</a:t>
            </a:r>
          </a:p>
          <a:p>
            <a:r>
              <a:rPr lang="ru-RU" smtClean="0"/>
              <a:t>Организация конкурса социальной рекламы и распространение конкурсных агитационных материалов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Основные мероприятия</a:t>
            </a:r>
            <a:endParaRPr lang="ru-RU" dirty="0"/>
          </a:p>
        </p:txBody>
      </p:sp>
      <p:pic>
        <p:nvPicPr>
          <p:cNvPr id="5" name="Рисунок 4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00042"/>
            <a:ext cx="857256" cy="1041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Организация и проведение ежегодной Спартакиады школьников</a:t>
            </a:r>
          </a:p>
          <a:p>
            <a:r>
              <a:rPr lang="ru-RU" smtClean="0"/>
              <a:t>Проведение районных спортивно-оздоровительных мероприятий, соревнований, конкурсов и др. для детей и подростков</a:t>
            </a:r>
          </a:p>
          <a:p>
            <a:endParaRPr lang="ru-RU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Основные мероприятия</a:t>
            </a:r>
            <a:endParaRPr lang="ru-RU" dirty="0"/>
          </a:p>
        </p:txBody>
      </p:sp>
      <p:pic>
        <p:nvPicPr>
          <p:cNvPr id="5" name="Рисунок 4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00042"/>
            <a:ext cx="857256" cy="1041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Проведение слетов и сборов спортивной, военно-патриотической, экологической, социальной и др. направленности, в т.ч. деятельности Юнармиии, РДШ и других</a:t>
            </a:r>
          </a:p>
          <a:p>
            <a:r>
              <a:rPr lang="ru-RU" smtClean="0"/>
              <a:t>Организация грантовой поддержки детских общественных объединений, в т.ч. волонтерских и добровольческих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Основные мероприятия</a:t>
            </a:r>
            <a:endParaRPr lang="ru-RU" dirty="0"/>
          </a:p>
        </p:txBody>
      </p:sp>
      <p:pic>
        <p:nvPicPr>
          <p:cNvPr id="5" name="Рисунок 4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00042"/>
            <a:ext cx="857256" cy="1041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Целевые показатели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2900" dirty="0" smtClean="0"/>
              <a:t>1.1. Показатели удовлетворенности населения доступностью и качеством услуг общего и дополнительного образования по итогам опросов общественного мнения (процент),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2900" dirty="0" smtClean="0"/>
              <a:t>1.2. Доля  обучающихся выпускных классов, получивших аттестаты (процент); </a:t>
            </a:r>
          </a:p>
          <a:p>
            <a:pPr marL="0" lvl="1" indent="0" fontAlgn="auto">
              <a:spcAft>
                <a:spcPts val="0"/>
              </a:spcAft>
              <a:buNone/>
              <a:defRPr/>
            </a:pPr>
            <a:r>
              <a:rPr lang="ru-RU" sz="2900" dirty="0" smtClean="0"/>
              <a:t>2.1. Число сетевых образовательных программ (количество);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2900" dirty="0" smtClean="0"/>
              <a:t>3.1. Доля педагогов до 35 лет (процент);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2900" dirty="0" smtClean="0"/>
              <a:t>4.1. Охват участников образовательного процесса различных формами родительского просвещения и родительского образования (процент),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2900" dirty="0" smtClean="0"/>
              <a:t>5.1. Доля обучающихся, представивших собственные проекты и учебно-исследовательские работы на муниципальном и краевом уровне (процент),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2900" dirty="0" smtClean="0"/>
              <a:t>5.2. Удельный вес численности участников олимпиад и конкурсов регионального уровня и выше (процент).</a:t>
            </a:r>
            <a:endParaRPr lang="ru-RU" sz="2900" dirty="0"/>
          </a:p>
        </p:txBody>
      </p:sp>
      <p:pic>
        <p:nvPicPr>
          <p:cNvPr id="4" name="Рисунок 3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00042"/>
            <a:ext cx="857256" cy="1041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Ожидаемые результаты</a:t>
            </a:r>
            <a:endParaRPr lang="ru-RU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858280" cy="4929222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ru-RU" sz="2000" dirty="0" smtClean="0"/>
              <a:t>1.1. Стабильные показатели удовлетворенности населения доступностью и качеством услуг общего и дополнительного образования по итогам опросов общественного мнения – не менее 80 %,</a:t>
            </a:r>
          </a:p>
          <a:p>
            <a:pPr marL="0" indent="0">
              <a:buNone/>
            </a:pPr>
            <a:r>
              <a:rPr lang="ru-RU" sz="2000" dirty="0" smtClean="0"/>
              <a:t>1.2. Увеличение доли  обучающихся выпускных классов, получивших аттестаты  - до 100%,</a:t>
            </a:r>
          </a:p>
          <a:p>
            <a:pPr marL="0" lvl="1" indent="0">
              <a:buNone/>
            </a:pPr>
            <a:r>
              <a:rPr lang="ru-RU" sz="2000" dirty="0" smtClean="0"/>
              <a:t>2.1. Число сетевых образовательных программ – не менее 20 наименований;</a:t>
            </a:r>
          </a:p>
          <a:p>
            <a:pPr marL="0" indent="0">
              <a:buNone/>
            </a:pPr>
            <a:r>
              <a:rPr lang="ru-RU" sz="2000" dirty="0" smtClean="0"/>
              <a:t>3.1. Доля педагогов до 35 лет – не менее 25 %; </a:t>
            </a:r>
          </a:p>
          <a:p>
            <a:pPr marL="0" indent="0">
              <a:buNone/>
            </a:pPr>
            <a:r>
              <a:rPr lang="ru-RU" sz="2000" dirty="0" smtClean="0"/>
              <a:t>4.1. Охват участников образовательного процесса различных формами родительского просвещения и родительского образования – не менее 70 %,</a:t>
            </a:r>
          </a:p>
          <a:p>
            <a:pPr marL="0" lvl="1" indent="0">
              <a:buNone/>
            </a:pPr>
            <a:r>
              <a:rPr lang="ru-RU" sz="2000" dirty="0" smtClean="0"/>
              <a:t>5.1. Доля обучающихся, представивших собственные проекты и учебно-исследовательские работы на муниципальном и краевом уровне – 30 % обучающихся,</a:t>
            </a:r>
          </a:p>
          <a:p>
            <a:pPr marL="0" indent="0">
              <a:buNone/>
            </a:pPr>
            <a:r>
              <a:rPr lang="ru-RU" sz="2000" dirty="0" smtClean="0"/>
              <a:t>5.2. Удельный вес численности участников олимпиад и конкурсов регионального уровня и выше  30 % </a:t>
            </a:r>
          </a:p>
        </p:txBody>
      </p:sp>
      <p:pic>
        <p:nvPicPr>
          <p:cNvPr id="4" name="Рисунок 3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00042"/>
            <a:ext cx="857256" cy="1041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42" y="92867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x-none" sz="3600" b="1" smtClean="0"/>
              <a:t>Подпрограмма 1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x-none" sz="3600" b="1" smtClean="0"/>
              <a:t>«Современное общее и дополнительное образование»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715404" cy="45259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i="1" dirty="0" smtClean="0"/>
              <a:t>Цель подпрограммы:      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ru-RU" dirty="0" smtClean="0"/>
              <a:t>		</a:t>
            </a:r>
            <a:r>
              <a:rPr lang="ru-RU" sz="3100" dirty="0" smtClean="0"/>
              <a:t>Создание условий для повышения доступности и качества общего и дополнительного образования, соответствующего требованиям федеральных государственных образовательных стандартов, инновационного развития экономики и современным потребностям общества и каждого гражданина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4" name="Рисунок 3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00042"/>
            <a:ext cx="857256" cy="1041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Задачи подпрограммы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8543956" cy="4525963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Совершенствовать систему оценки качества дошкольного, основного общего и дополнительного образования и </a:t>
            </a:r>
            <a:r>
              <a:rPr lang="ru-RU" dirty="0" err="1" smtClean="0"/>
              <a:t>востребованности</a:t>
            </a:r>
            <a:r>
              <a:rPr lang="ru-RU" dirty="0" smtClean="0"/>
              <a:t> образовательных услуг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 Организовать деятельность  по созданию доступной среды  для получения качественного образования детей с ОВЗ, в том числе с инвалидностью.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Создать комфортные и безопасные условия пребывания детей и персонала в зданиях </a:t>
            </a:r>
            <a:r>
              <a:rPr lang="ru-RU" dirty="0" smtClean="0"/>
              <a:t>и на территории образовательных </a:t>
            </a:r>
            <a:r>
              <a:rPr lang="ru-RU" dirty="0" smtClean="0"/>
              <a:t>организаций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Создать современную и безопасную цифровую образовательную среду, развивать электронные информационные и образовательные услуги.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4" name="Рисунок 3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00042"/>
            <a:ext cx="857256" cy="1041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80" y="274638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Целевые показатели подпрограммы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1" indent="0" fontAlgn="auto">
              <a:spcAft>
                <a:spcPts val="0"/>
              </a:spcAft>
              <a:buNone/>
              <a:defRPr/>
            </a:pPr>
            <a:r>
              <a:rPr lang="ru-RU" dirty="0" smtClean="0"/>
              <a:t>1.1. доля детей от 1,5 до 3 лет, охваченных услугой дошкольного образования, от количества подавших заявления на получение услуги,</a:t>
            </a:r>
            <a:endParaRPr lang="ru-RU" sz="1600" dirty="0" smtClean="0"/>
          </a:p>
          <a:p>
            <a:pPr marL="0" lvl="1" indent="0" fontAlgn="auto">
              <a:spcAft>
                <a:spcPts val="0"/>
              </a:spcAft>
              <a:buNone/>
              <a:defRPr/>
            </a:pPr>
            <a:r>
              <a:rPr lang="ru-RU" dirty="0" smtClean="0"/>
              <a:t>1.2. доля детей от 3 до 7 лет, охваченных услугой дошкольного образования, от общего количества данного возраста, зарегистрированных и проживающих на территории округа,</a:t>
            </a:r>
            <a:endParaRPr lang="ru-RU" sz="1600" dirty="0" smtClean="0"/>
          </a:p>
          <a:p>
            <a:pPr marL="0" lvl="1" indent="0" fontAlgn="auto">
              <a:spcAft>
                <a:spcPts val="0"/>
              </a:spcAft>
              <a:buNone/>
              <a:defRPr/>
            </a:pPr>
            <a:r>
              <a:rPr lang="ru-RU" dirty="0" smtClean="0"/>
              <a:t>1.3. доля детей 7-18 лет, охваченных услугой общего образования, в т.ч. с ОВЗ и инвалидностью,</a:t>
            </a:r>
            <a:endParaRPr lang="ru-RU" sz="1600" dirty="0" smtClean="0"/>
          </a:p>
          <a:p>
            <a:pPr marL="0" lvl="1" indent="0" fontAlgn="auto">
              <a:spcAft>
                <a:spcPts val="0"/>
              </a:spcAft>
              <a:buNone/>
              <a:defRPr/>
            </a:pPr>
            <a:r>
              <a:rPr lang="ru-RU" dirty="0" smtClean="0"/>
              <a:t>1.4. доля детей от 5 до 18 лет, охваченных программами дополнительного образования, </a:t>
            </a:r>
            <a:endParaRPr lang="ru-RU" sz="16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dirty="0" smtClean="0"/>
              <a:t>2. доля обучающихся с ОВЗ, охваченных дополнительным образованием, в т.ч. с использованием дистанционных технологий</a:t>
            </a:r>
            <a:endParaRPr lang="ru-RU" sz="18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dirty="0" smtClean="0"/>
              <a:t>3. доля ОО, соответствующих нормативным требованиям и предписаниям надзорных органов,</a:t>
            </a:r>
            <a:endParaRPr lang="ru-RU" sz="24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dirty="0" smtClean="0"/>
              <a:t>4. 100%-процентное качество заполнения электронных дневников и журналов.</a:t>
            </a:r>
            <a:endParaRPr lang="ru-RU" sz="2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4" name="Рисунок 3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00042"/>
            <a:ext cx="857256" cy="1041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Ожидаемые результаты реализации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1" indent="0" fontAlgn="auto">
              <a:spcAft>
                <a:spcPts val="0"/>
              </a:spcAft>
              <a:buNone/>
              <a:defRPr/>
            </a:pPr>
            <a:r>
              <a:rPr lang="ru-RU" sz="2900" dirty="0" smtClean="0"/>
              <a:t>1.1. увеличение доли детей от 1,5 до 3 лет, охваченных услугой дошкольного образования от 87% до 100 % к 2026 году,</a:t>
            </a:r>
          </a:p>
          <a:p>
            <a:pPr marL="0" lvl="1" indent="0" fontAlgn="auto">
              <a:spcAft>
                <a:spcPts val="0"/>
              </a:spcAft>
              <a:buNone/>
              <a:defRPr/>
            </a:pPr>
            <a:r>
              <a:rPr lang="ru-RU" sz="2900" dirty="0" smtClean="0"/>
              <a:t>1.2. сохранение доли детей от 3 до 7 лет, охваченных услугой дошкольного образования, от общего количества детей данного возраста, проживающих на территории, на уровне 100 %,</a:t>
            </a:r>
          </a:p>
          <a:p>
            <a:pPr marL="0" lvl="1" indent="0" fontAlgn="auto">
              <a:spcAft>
                <a:spcPts val="0"/>
              </a:spcAft>
              <a:buNone/>
              <a:defRPr/>
            </a:pPr>
            <a:r>
              <a:rPr lang="ru-RU" sz="2900" dirty="0" smtClean="0"/>
              <a:t>1.3. сохранение доли детей 7-18 лет, охваченных услугой общего образования, в т.ч. детей с ОВЗ и инвалидностью, на уровне 100 %,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2900" dirty="0" smtClean="0"/>
              <a:t>1.4. увеличится доля детей 5-18 лет, охваченных программами дополнительного образования к 2026 году с 70 % до 87 %,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2900" dirty="0" smtClean="0"/>
              <a:t>2. охват детей с ОВЗ дополнительным образованием, в т.ч. с использованием дистанционных технологий,  составит 60 %,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2900" dirty="0" smtClean="0"/>
              <a:t>3. сохранение доли ОО, соответствующих нормативным требованиям и предписаниям надзорных органов – 100 %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2900" dirty="0" smtClean="0"/>
              <a:t>4. 100%-процентное качество заполнения электронных дневников и журналов.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4" name="Рисунок 3" descr="Логотип цвет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00042"/>
            <a:ext cx="857256" cy="1041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1583</Words>
  <Application>Microsoft Office PowerPoint</Application>
  <PresentationFormat>Экран (4:3)</PresentationFormat>
  <Paragraphs>147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Развитие образования  Карагайского муниципального округа</vt:lpstr>
      <vt:lpstr>Цель программы</vt:lpstr>
      <vt:lpstr>Задачи</vt:lpstr>
      <vt:lpstr>Целевые показатели</vt:lpstr>
      <vt:lpstr>Ожидаемые результаты</vt:lpstr>
      <vt:lpstr>Подпрограмма 1  «Современное общее и дополнительное образование» </vt:lpstr>
      <vt:lpstr>Задачи подпрограммы </vt:lpstr>
      <vt:lpstr>Целевые показатели подпрограммы </vt:lpstr>
      <vt:lpstr>Ожидаемые результаты реализации</vt:lpstr>
      <vt:lpstr>Подпрограмма 2  «Новые образовательные практики» </vt:lpstr>
      <vt:lpstr>Задачи подпрограммы </vt:lpstr>
      <vt:lpstr>Целевые показатели подпрограммы </vt:lpstr>
      <vt:lpstr>Ожидаемые результаты</vt:lpstr>
      <vt:lpstr>Подпрограмма 3  «Современные педагогические кадры» </vt:lpstr>
      <vt:lpstr>Задачи подпрограммы </vt:lpstr>
      <vt:lpstr>Целевые показатели подпрограммы </vt:lpstr>
      <vt:lpstr>Ожидаемые результаты </vt:lpstr>
      <vt:lpstr>Подпрограмма 4  «Ответственное родительство» </vt:lpstr>
      <vt:lpstr>Задачи подпрограммы </vt:lpstr>
      <vt:lpstr>Целевые показатели </vt:lpstr>
      <vt:lpstr>Ожидаемые результаты </vt:lpstr>
      <vt:lpstr>Подпрограмма 5  «Развитие воспитательных систем и социализация обучающихся» </vt:lpstr>
      <vt:lpstr>Задачи подпрограммы </vt:lpstr>
      <vt:lpstr>Целевые показатели</vt:lpstr>
      <vt:lpstr>Ожидаемые результаты </vt:lpstr>
      <vt:lpstr>Основные мероприятия</vt:lpstr>
      <vt:lpstr>Основные мероприятия</vt:lpstr>
      <vt:lpstr>Основные мероприятия</vt:lpstr>
      <vt:lpstr>Основные мероприятия</vt:lpstr>
      <vt:lpstr>Основные мероприятия</vt:lpstr>
      <vt:lpstr>Основные мероприятия</vt:lpstr>
      <vt:lpstr>Основные мероприятия</vt:lpstr>
      <vt:lpstr>Основные мероприятия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образования  Карагайского муниципального округа</dc:title>
  <dc:creator>Windows User</dc:creator>
  <cp:lastModifiedBy>USER</cp:lastModifiedBy>
  <cp:revision>7</cp:revision>
  <dcterms:created xsi:type="dcterms:W3CDTF">2020-08-23T17:56:24Z</dcterms:created>
  <dcterms:modified xsi:type="dcterms:W3CDTF">2020-08-31T04:24:49Z</dcterms:modified>
</cp:coreProperties>
</file>