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56" r:id="rId2"/>
    <p:sldId id="524" r:id="rId3"/>
    <p:sldId id="522" r:id="rId4"/>
    <p:sldId id="525" r:id="rId5"/>
    <p:sldId id="519" r:id="rId6"/>
    <p:sldId id="521" r:id="rId7"/>
    <p:sldId id="523" r:id="rId8"/>
    <p:sldId id="502" r:id="rId9"/>
    <p:sldId id="503" r:id="rId10"/>
    <p:sldId id="504" r:id="rId11"/>
    <p:sldId id="505" r:id="rId12"/>
    <p:sldId id="526" r:id="rId13"/>
    <p:sldId id="508" r:id="rId14"/>
    <p:sldId id="343" r:id="rId15"/>
    <p:sldId id="514" r:id="rId16"/>
    <p:sldId id="481" r:id="rId17"/>
    <p:sldId id="516" r:id="rId18"/>
    <p:sldId id="520" r:id="rId19"/>
    <p:sldId id="528" r:id="rId20"/>
    <p:sldId id="527" r:id="rId21"/>
    <p:sldId id="493" r:id="rId22"/>
    <p:sldId id="513" r:id="rId23"/>
    <p:sldId id="515" r:id="rId24"/>
    <p:sldId id="501" r:id="rId25"/>
    <p:sldId id="487" r:id="rId26"/>
    <p:sldId id="517" r:id="rId27"/>
    <p:sldId id="529" r:id="rId28"/>
    <p:sldId id="530" r:id="rId29"/>
  </p:sldIdLst>
  <p:sldSz cx="9144000" cy="6858000" type="screen4x3"/>
  <p:notesSz cx="7008813" cy="9294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9644" autoAdjust="0"/>
  </p:normalViewPr>
  <p:slideViewPr>
    <p:cSldViewPr showGuides="1">
      <p:cViewPr>
        <p:scale>
          <a:sx n="70" d="100"/>
          <a:sy n="70" d="100"/>
        </p:scale>
        <p:origin x="-62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152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040" y="0"/>
            <a:ext cx="3037152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D32C-1B1F-4477-9C54-76785A0422A8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0882" y="4415036"/>
            <a:ext cx="5607050" cy="41826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8459"/>
            <a:ext cx="3037152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040" y="8828459"/>
            <a:ext cx="3037152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E78F1-666D-4A35-9EF1-80620708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20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8"/>
          <p:cNvSpPr txBox="1">
            <a:spLocks noGrp="1" noChangeArrowheads="1"/>
          </p:cNvSpPr>
          <p:nvPr/>
        </p:nvSpPr>
        <p:spPr bwMode="auto">
          <a:xfrm>
            <a:off x="3970518" y="8828886"/>
            <a:ext cx="3036662" cy="46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05" tIns="45853" rIns="91705" bIns="45853" anchor="b"/>
          <a:lstStyle/>
          <a:p>
            <a:pPr algn="r"/>
            <a:fld id="{17EA9A18-C8EE-4BE3-9BF5-99C188E69168}" type="slidenum">
              <a:rPr lang="en-GB" sz="1200">
                <a:cs typeface="Lucida Sans Unicode" pitchFamily="34" charset="0"/>
              </a:rPr>
              <a:pPr algn="r"/>
              <a:t>14</a:t>
            </a:fld>
            <a:endParaRPr lang="en-GB" sz="1200">
              <a:cs typeface="Lucida Sans Unicode" pitchFamily="34" charset="0"/>
            </a:endParaRPr>
          </a:p>
        </p:txBody>
      </p:sp>
      <p:sp>
        <p:nvSpPr>
          <p:cNvPr id="601091" name="Text Box 1"/>
          <p:cNvSpPr txBox="1">
            <a:spLocks noChangeArrowheads="1"/>
          </p:cNvSpPr>
          <p:nvPr/>
        </p:nvSpPr>
        <p:spPr bwMode="auto">
          <a:xfrm>
            <a:off x="1168953" y="688507"/>
            <a:ext cx="4672542" cy="35018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ru-RU"/>
          </a:p>
        </p:txBody>
      </p:sp>
      <p:sp>
        <p:nvSpPr>
          <p:cNvPr id="601092" name="Rectangle 2"/>
          <p:cNvSpPr>
            <a:spLocks noGrp="1" noChangeArrowheads="1"/>
          </p:cNvSpPr>
          <p:nvPr>
            <p:ph type="body"/>
          </p:nvPr>
        </p:nvSpPr>
        <p:spPr>
          <a:xfrm>
            <a:off x="700393" y="4414445"/>
            <a:ext cx="5606398" cy="4182962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Добавить названия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35754C-210C-4278-9047-2977C9350FA5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C7D9-6E29-4FFC-8DFA-37DE58AE85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11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7E93-F61F-437C-A359-BB1E3C40F4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72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876-F107-4C9C-B158-296EF9EC68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95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DCBC-2F8A-416E-A8C7-23022BFC1C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13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9B3E-7946-4B98-B070-30D3E7D93C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46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8685-3FCA-4517-8976-E9C2CE57DE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09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54B9-F4D3-4721-B9F0-E24350B868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43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769D-841B-4764-BA8E-236C31D300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04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9127-A3F4-47C4-B0CE-0E70CDA158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48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A40B-9031-45F0-B25A-12947DE1E1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2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C88C-B446-40C3-AED2-62AD34BCA7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01D37-DDDD-4396-8C00-DC58997D63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65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Дошкольное  образование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5" descr="148964_лого_Л (5).jpg"/>
          <p:cNvPicPr>
            <a:picLocks noChangeAspect="1"/>
          </p:cNvPicPr>
          <p:nvPr/>
        </p:nvPicPr>
        <p:blipFill>
          <a:blip r:embed="rId2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643050"/>
            <a:ext cx="4214842" cy="14465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консультационных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пунктов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родителей,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Лекотека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для детей и родителей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посещающих детский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сад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4214818"/>
            <a:ext cx="396044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Центр игровой поддержки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ребёнка «Малышок» для семей, имеющих детей в возрасте от 2 мес. до 3 лет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Служба ранней помощи </a:t>
            </a:r>
          </a:p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14282" y="3429000"/>
            <a:ext cx="42496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Ресурсный центр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оказанию профессиональной помощи субъектам образовательной деятельности по вопросам обучения и воспитания детей с ОВЗ, в том числе с инвалидностью» с 2019 г.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928670"/>
            <a:ext cx="7143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«ЦРР- Карагайский детский сад№4». </a:t>
            </a:r>
            <a:endParaRPr lang="ru-RU" sz="2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6093296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Победитель муниципального конкурса «Детский сад года - 2019»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:\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1" y="1643050"/>
            <a:ext cx="3808859" cy="2428892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3456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00192" y="4500570"/>
            <a:ext cx="2571689" cy="2071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2852"/>
            <a:ext cx="712879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Карагайская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СОШ № 2»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1" name="Рисунок 15" descr="148964_лого_Л (5).jpg"/>
          <p:cNvPicPr>
            <a:picLocks noChangeAspect="1"/>
          </p:cNvPicPr>
          <p:nvPr/>
        </p:nvPicPr>
        <p:blipFill>
          <a:blip r:embed="rId4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28596" y="2357430"/>
            <a:ext cx="485212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18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рамках реализации проекта «Школа инновационных образовательных практик», был представлен опыт формирования и развития коммуникативных УУД. </a:t>
            </a:r>
          </a:p>
          <a:p>
            <a:pPr indent="5318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Учитель\Desktop\Downloads\20181013_1042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28435"/>
            <a:ext cx="3147753" cy="236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Downloads\IMG_20191120_1343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3167178" cy="23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3456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00192" y="4500570"/>
            <a:ext cx="2571689" cy="2071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2852"/>
            <a:ext cx="712879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«Рождественская СОШ»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1" name="Рисунок 15" descr="148964_лого_Л (5).jpg"/>
          <p:cNvPicPr>
            <a:picLocks noChangeAspect="1"/>
          </p:cNvPicPr>
          <p:nvPr/>
        </p:nvPicPr>
        <p:blipFill>
          <a:blip r:embed="rId4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57158" y="1928802"/>
            <a:ext cx="45648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18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Победитель краевого конкурса исследовательских проектов по реализации ФГОС ООО в Пермском крае в номинации "Практики сетевого взаимодействия общеобразовательной организации с социальными партнерами, обеспечивающие достижение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умений".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198" y="5187277"/>
            <a:ext cx="8383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Победитель муниципального конкурса «Школа года 2019» и победитель муниципального конкурса «Детский сад года - 2019» - структурное подразделение. </a:t>
            </a:r>
          </a:p>
          <a:p>
            <a:endParaRPr lang="ru-RU" b="1" dirty="0"/>
          </a:p>
        </p:txBody>
      </p:sp>
      <p:pic>
        <p:nvPicPr>
          <p:cNvPr id="4098" name="Picture 2" descr="E:\IMG_20191217_1711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523" y="1540686"/>
            <a:ext cx="3716358" cy="326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606" y="332656"/>
            <a:ext cx="8229600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Конкурс профессионального мастерства педагогически работников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«Учитель года – 2019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4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143504" y="2000240"/>
            <a:ext cx="35484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Номинация «Педагог цифрового века»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Победитель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Глушкова Елена Вадимовна, воспитатель МБДОУ «Центр развития ребенка – Карагайский детский сад №4»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000240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Номинация «Педагогическая команда»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месте»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Карагайской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средней школы № 1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500702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Призеры команда «Содружество»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Обвинской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средней школы и команда «Четыре сердца»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Фроловской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основной школы.</a:t>
            </a:r>
          </a:p>
        </p:txBody>
      </p:sp>
      <p:pic>
        <p:nvPicPr>
          <p:cNvPr id="20484" name="Picture 4" descr="http://sch1.karagai-edu.ru/upload/pages/11109/img_1548676771.JPG"/>
          <p:cNvPicPr>
            <a:picLocks noChangeAspect="1" noChangeArrowheads="1"/>
          </p:cNvPicPr>
          <p:nvPr/>
        </p:nvPicPr>
        <p:blipFill>
          <a:blip r:embed="rId4"/>
          <a:srcRect l="10870" r="13043" b="13190"/>
          <a:stretch>
            <a:fillRect/>
          </a:stretch>
        </p:blipFill>
        <p:spPr bwMode="auto">
          <a:xfrm>
            <a:off x="1142976" y="3214686"/>
            <a:ext cx="2720299" cy="2071702"/>
          </a:xfrm>
          <a:prstGeom prst="rect">
            <a:avLst/>
          </a:prstGeom>
          <a:noFill/>
        </p:spPr>
      </p:pic>
      <p:pic>
        <p:nvPicPr>
          <p:cNvPr id="1026" name="Picture 2" descr="K:\САД\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143380"/>
            <a:ext cx="1747946" cy="2382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14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816"/>
            <a:ext cx="8229600" cy="127797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Краевой конкурс профессионального мастерства педагогически работников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«Учитель года – 2019»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4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994" y="1803774"/>
            <a:ext cx="3211149" cy="318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340" y="5133013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Участница очного этапа </a:t>
            </a:r>
          </a:p>
          <a:p>
            <a:pPr lvl="0" algn="ctr"/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Щипицина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Татьяна Александровна, педагог дополнительного образования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 ДО «Дом детского творчества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lvl="0"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013176"/>
            <a:ext cx="3847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Участница очного этапа 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Новикова Анна Викторовна,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английского языка,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Карагайская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средняя общеобразовательная школа»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«Педагогический дебют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3004" y="1803774"/>
            <a:ext cx="2125253" cy="318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4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5411D5E1-F52D-401D-B2F3-016864039838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486400"/>
            <a:ext cx="3886200" cy="838200"/>
          </a:xfrm>
        </p:spPr>
        <p:txBody>
          <a:bodyPr tIns="0" rtlCol="0"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endParaRPr lang="ru-RU" sz="18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endParaRPr lang="ru-RU" sz="180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51520" y="836712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sp>
        <p:nvSpPr>
          <p:cNvPr id="600072" name="Прямоугольник 2"/>
          <p:cNvSpPr>
            <a:spLocks noChangeArrowheads="1"/>
          </p:cNvSpPr>
          <p:nvPr/>
        </p:nvSpPr>
        <p:spPr bwMode="auto">
          <a:xfrm>
            <a:off x="395536" y="5280882"/>
            <a:ext cx="40535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Трефилова Раиса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Поликарповна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учитель биологии и химии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Карагайская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 2»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15" descr="148964_лого_Л (5).jpg"/>
          <p:cNvPicPr>
            <a:picLocks noChangeAspect="1"/>
          </p:cNvPicPr>
          <p:nvPr/>
        </p:nvPicPr>
        <p:blipFill>
          <a:blip r:embed="rId4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0" y="1052736"/>
            <a:ext cx="8625136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50" normalizeH="0" baseline="0" noProof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50" normalizeH="0" baseline="0" noProof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6894" y="18573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Конкурсы профессионального мастерства педагогов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797993" y="1415981"/>
            <a:ext cx="32699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Лучшие учителя России</a:t>
            </a:r>
          </a:p>
          <a:p>
            <a:pPr marL="0" lvl="1"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Краевой уровень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5076056" y="1413065"/>
            <a:ext cx="3229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 России</a:t>
            </a:r>
          </a:p>
          <a:p>
            <a:pPr marL="0" lvl="1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Краевой этап</a:t>
            </a: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4554138" y="5280882"/>
            <a:ext cx="44314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Фоминых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настасия Владимировна</a:t>
            </a:r>
          </a:p>
          <a:p>
            <a:pPr marL="0" lvl="1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воспитатель </a:t>
            </a:r>
          </a:p>
          <a:p>
            <a:pPr marL="0" lvl="1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структурного подразделения </a:t>
            </a:r>
          </a:p>
          <a:p>
            <a:pPr marL="0" lvl="1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«Центр развития ребенка – Карагайский детский сад №4»</a:t>
            </a:r>
            <a:endParaRPr lang="ru-RU" sz="1600" dirty="0"/>
          </a:p>
        </p:txBody>
      </p:sp>
      <p:pic>
        <p:nvPicPr>
          <p:cNvPr id="1026" name="Picture 2" descr="C:\Users\Учитель\Desktop\Downloads\Фото Трефиловой Раисы Поликарповн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866" y="2274438"/>
            <a:ext cx="2254833" cy="300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Downloads\NX5wJSVDZM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349" y="2360060"/>
            <a:ext cx="1922985" cy="29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Метапредметность</a:t>
            </a:r>
            <a:endParaRPr lang="ru-RU" sz="2800" dirty="0"/>
          </a:p>
        </p:txBody>
      </p:sp>
      <p:pic>
        <p:nvPicPr>
          <p:cNvPr id="13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4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8144" y="1115473"/>
            <a:ext cx="8112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13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педагогов района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получили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статус экспертов в различных </a:t>
            </a:r>
            <a:r>
              <a:rPr lang="ru-RU" sz="2200" dirty="0" err="1">
                <a:latin typeface="Times New Roman"/>
                <a:ea typeface="Calibri"/>
                <a:cs typeface="Times New Roman"/>
              </a:rPr>
              <a:t>метапредметных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направлениях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2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339" y="5373216"/>
            <a:ext cx="8097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Победитель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краевой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метапредметной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педагогической олимпиады - Вяткина Наталья Владимировна, учитель географии МБОУ "Рождественская средняя общеобразовательная школа" в номинации «Аргументация в дискуссии». 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9218" name="Picture 2" descr="E:\арг в диск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8" t="12925" r="4894" b="6106"/>
          <a:stretch/>
        </p:blipFill>
        <p:spPr bwMode="auto">
          <a:xfrm>
            <a:off x="2061866" y="1988840"/>
            <a:ext cx="501302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3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5733"/>
            <a:ext cx="7128792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Родительское 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5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716016" y="1292805"/>
            <a:ext cx="4084415" cy="47705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конкурс 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«Самое лучшее родительское объединение - 2018»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Победители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Совет родителей Рождественской СОШ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одительское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объединение «Лучик» муниципального бюджетного дошкольного общеобразовательного учреждения  "Центр развития ребёнка - Детский сад № 4" </a:t>
            </a:r>
            <a:endParaRPr lang="ru-RU" sz="22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554" y="1250728"/>
            <a:ext cx="4220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Форум родителей дошкольников и школьников</a:t>
            </a:r>
          </a:p>
          <a:p>
            <a:pPr algn="ctr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рум 23.11 фото\IMG_20191123_1421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91"/>
          <a:stretch/>
        </p:blipFill>
        <p:spPr bwMode="auto">
          <a:xfrm>
            <a:off x="434417" y="2128730"/>
            <a:ext cx="1923678" cy="21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рум 23.11 фото\IMG_20191123_1435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27"/>
          <a:stretch/>
        </p:blipFill>
        <p:spPr bwMode="auto">
          <a:xfrm>
            <a:off x="2543683" y="2128730"/>
            <a:ext cx="1926773" cy="21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37" b="8500"/>
          <a:stretch/>
        </p:blipFill>
        <p:spPr bwMode="auto">
          <a:xfrm>
            <a:off x="491225" y="4401454"/>
            <a:ext cx="37375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1477"/>
            <a:ext cx="7128792" cy="45322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Нердвинская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4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2818" y="1412775"/>
            <a:ext cx="8112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 ученицы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Нердвинской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школы Сергеева Наталья и Караваева Алена заняли 1 место в краевом конкурсе «Хочу быть вожатым».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K:\нсош\хочу быть вожаты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496"/>
            <a:ext cx="4214842" cy="2808797"/>
          </a:xfrm>
          <a:prstGeom prst="rect">
            <a:avLst/>
          </a:prstGeom>
          <a:noFill/>
        </p:spPr>
      </p:pic>
      <p:pic>
        <p:nvPicPr>
          <p:cNvPr id="2051" name="Picture 3" descr="K:\нсош\ФОТО Караваева Алёна МБОУНСОШ Клуб вожатых СПЕКТ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857496"/>
            <a:ext cx="3929058" cy="2788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25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414338" y="-36513"/>
            <a:ext cx="8229600" cy="11430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 отличия 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«Гордость Пермского края»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106488"/>
            <a:ext cx="2927350" cy="167481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781300"/>
            <a:ext cx="2927350" cy="1439863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221163"/>
            <a:ext cx="2927350" cy="1114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Культура и искусство</a:t>
            </a:r>
          </a:p>
        </p:txBody>
      </p:sp>
      <p:sp>
        <p:nvSpPr>
          <p:cNvPr id="72710" name="AutoShape 8" descr="https://apf.mail.ru/cgi-bin/readmsg/jcQ6IOeDQ40.jpg?id=15131639120000000465%3B0%3B2&amp;x-email=ir_korotaev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11" name="AutoShape 10" descr="https://apf.mail.ru/cgi-bin/readmsg/jcQ6IOeDQ40.jpg?id=15131639120000000465%3B0%3B2&amp;x-email=ir_korotaev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2712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85738"/>
            <a:ext cx="550863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06388" y="5335588"/>
            <a:ext cx="2925762" cy="14398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Общественная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2150" y="1114425"/>
            <a:ext cx="5708650" cy="168592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indent="82550"/>
            <a:endParaRPr lang="ru-RU" sz="25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82550"/>
            <a:r>
              <a:rPr lang="ru-RU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Коновалов Артём          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КСОШ №1</a:t>
            </a:r>
            <a:endParaRPr lang="ru-RU" sz="25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82550"/>
            <a:r>
              <a:rPr lang="ru-RU" sz="25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Рачев</a:t>
            </a:r>
            <a:r>
              <a:rPr lang="ru-RU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 Владислав           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КСОШ №1</a:t>
            </a:r>
            <a:endParaRPr lang="ru-RU" sz="25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82550"/>
            <a:r>
              <a:rPr lang="ru-RU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Санникова Софья          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КСОШ №1</a:t>
            </a:r>
            <a:endParaRPr lang="ru-RU" sz="25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61950">
              <a:defRPr/>
            </a:pPr>
            <a:r>
              <a:rPr lang="ru-RU" sz="2500" dirty="0" smtClean="0">
                <a:solidFill>
                  <a:schemeClr val="tx1"/>
                </a:solidFill>
              </a:rPr>
              <a:t>               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41675" y="2800350"/>
            <a:ext cx="5703888" cy="1427163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>
              <a:defRPr/>
            </a:pPr>
            <a:endParaRPr lang="ru-RU" sz="28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361950">
              <a:defRPr/>
            </a:pPr>
            <a:r>
              <a:rPr lang="ru-RU" sz="25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Барышева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Дарья          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ДЮСШ </a:t>
            </a:r>
            <a:endParaRPr lang="ru-RU" sz="25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61950">
              <a:defRPr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Иванова Мария            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ДЮСШ </a:t>
            </a:r>
            <a:endParaRPr lang="ru-RU" sz="25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61950">
              <a:defRPr/>
            </a:pP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3738" y="4221163"/>
            <a:ext cx="5711825" cy="11144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 indent="95250">
              <a:tabLst>
                <a:tab pos="533400" algn="l"/>
              </a:tabLst>
              <a:defRPr/>
            </a:pPr>
            <a:r>
              <a:rPr lang="ru-RU" sz="25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Баранов Даниил         КСОШ № 2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3738" y="5329238"/>
            <a:ext cx="5711825" cy="144621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61950">
              <a:defRPr/>
            </a:pPr>
            <a:r>
              <a:rPr lang="ru-RU" sz="25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Щипицын</a:t>
            </a:r>
            <a:r>
              <a:rPr lang="ru-RU" sz="2500" dirty="0" smtClean="0">
                <a:latin typeface="Times New Roman" pitchFamily="18" charset="0"/>
                <a:ea typeface="Calibri"/>
                <a:cs typeface="Times New Roman" pitchFamily="18" charset="0"/>
              </a:rPr>
              <a:t> Андрей            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ДДТ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57A76-C264-4598-A984-C4641EA8397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25744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Стипендия «Юные дарования»</a:t>
            </a: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6993511"/>
              </p:ext>
            </p:extLst>
          </p:nvPr>
        </p:nvGraphicFramePr>
        <p:xfrm>
          <a:off x="214282" y="928670"/>
          <a:ext cx="8640960" cy="53370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30256"/>
                <a:gridCol w="3375399"/>
                <a:gridCol w="2835305"/>
              </a:tblGrid>
              <a:tr h="44120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Номинация «Интеллект»</a:t>
                      </a: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Ушкалова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Полина</a:t>
                      </a: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Карагайская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СОШ № 1</a:t>
                      </a:r>
                      <a:endParaRPr lang="ru-RU" sz="2000" b="0" dirty="0"/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</a:tr>
              <a:tr h="512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Филимонова Милана </a:t>
                      </a:r>
                      <a:endParaRPr lang="ru-RU" sz="2000" dirty="0"/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Карагайская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СОШ № 2</a:t>
                      </a:r>
                      <a:endParaRPr lang="ru-RU" sz="2000" dirty="0"/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Рубцова Светлана </a:t>
                      </a:r>
                      <a:endParaRPr lang="ru-RU" sz="2000" dirty="0"/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Рождественская СОШ</a:t>
                      </a: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</a:tr>
              <a:tr h="159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Санникова Софья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Карагайская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СОШ № 1. </a:t>
                      </a:r>
                      <a:endParaRPr lang="ru-RU" sz="2000" dirty="0"/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</a:tr>
              <a:tr h="4412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Номинация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«Спорт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Кирьянов Максим</a:t>
                      </a: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ДЮСШ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</a:tr>
              <a:tr h="44120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5000" marR="55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Мелюхина Диана</a:t>
                      </a: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Карагайская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СОШ №1. </a:t>
                      </a:r>
                      <a:endParaRPr lang="ru-RU" sz="2000" dirty="0" smtClean="0"/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</a:tr>
              <a:tr h="7353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Номинация </a:t>
                      </a:r>
                      <a:r>
                        <a:rPr lang="ru-RU" sz="24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«Творчество»</a:t>
                      </a:r>
                      <a:endParaRPr lang="ru-RU" sz="24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</a:tabLst>
                      </a:pP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Русинова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Эвелина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Карагайская  детская музыкальная школа</a:t>
                      </a: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</a:tr>
              <a:tr h="506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Сальникова Дарья </a:t>
                      </a:r>
                      <a:endParaRPr lang="ru-RU" sz="2000" dirty="0"/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Карагайская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СОШ №1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</a:tr>
              <a:tr h="6429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Номинация «Общественная деятельность»</a:t>
                      </a:r>
                      <a:endParaRPr lang="ru-RU" sz="2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Попова Ксения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Карагайская СОШ № 1</a:t>
                      </a: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</a:tr>
              <a:tr h="88240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55000" marR="55000" marT="0" marB="0" anchor="ctr">
                    <a:solidFill>
                      <a:srgbClr val="FFDE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Нестерова Ксения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Дом детского творчества</a:t>
                      </a:r>
                    </a:p>
                  </a:txBody>
                  <a:tcPr marL="55000" marR="5500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D5B1-5A4E-4B8B-91A6-168F87363DE3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3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826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40620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Краевой проект «Детский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техномир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D5B1-5A4E-4B8B-91A6-168F87363DE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7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8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596" y="3714752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базе «Карагайский детский сад №4» организованы и проведены соревнования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межмуниципального этапа международных соревнований FIRST LEGO LEAGUE JUNIOR DISCOVERY (FLL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Jr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 для детей 4-6 лет в Пермском крае.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команды из структурного подразделение МБДОУ «Центр развития ребенка – Карагайский детский сад №4» стали  победителями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:\САД\P1110632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2759065" cy="2071702"/>
          </a:xfrm>
          <a:prstGeom prst="rect">
            <a:avLst/>
          </a:prstGeom>
          <a:noFill/>
        </p:spPr>
      </p:pic>
      <p:pic>
        <p:nvPicPr>
          <p:cNvPr id="2051" name="Picture 3" descr="K:\САД\P1110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214422"/>
            <a:ext cx="2759064" cy="2071702"/>
          </a:xfrm>
          <a:prstGeom prst="rect">
            <a:avLst/>
          </a:prstGeom>
          <a:noFill/>
        </p:spPr>
      </p:pic>
      <p:pic>
        <p:nvPicPr>
          <p:cNvPr id="2052" name="Picture 4" descr="K:\САД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7" y="1214422"/>
            <a:ext cx="2763327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60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84513"/>
            <a:ext cx="7200800" cy="110027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МАУ ДО «Детско-юношеская спортивная школа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4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6314" y="1785926"/>
            <a:ext cx="39403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Победитель в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конкурсе «Талант года» среди учреждений дополнительного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образования.</a:t>
            </a:r>
            <a:endParaRPr lang="ru-RU" sz="2200" dirty="0">
              <a:ea typeface="Calibri"/>
              <a:cs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10" name="Picture 2" descr="МАООДО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85926"/>
            <a:ext cx="3987707" cy="1500198"/>
          </a:xfrm>
          <a:prstGeom prst="rect">
            <a:avLst/>
          </a:prstGeom>
          <a:noFill/>
        </p:spPr>
      </p:pic>
      <p:pic>
        <p:nvPicPr>
          <p:cNvPr id="3074" name="Picture 2" descr="K:\СПОРТ\qhTuwWYDzj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786190"/>
            <a:ext cx="3537562" cy="2357454"/>
          </a:xfrm>
          <a:prstGeom prst="rect">
            <a:avLst/>
          </a:prstGeom>
          <a:noFill/>
        </p:spPr>
      </p:pic>
      <p:pic>
        <p:nvPicPr>
          <p:cNvPr id="3075" name="Picture 3" descr="K:\СПОРТ\Y_m-r9lRZQ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786190"/>
            <a:ext cx="3143271" cy="2357454"/>
          </a:xfrm>
          <a:prstGeom prst="rect">
            <a:avLst/>
          </a:prstGeom>
          <a:noFill/>
        </p:spPr>
      </p:pic>
      <p:pic>
        <p:nvPicPr>
          <p:cNvPr id="3076" name="Picture 4" descr="K:\СПОРТ\w_weGw0RpY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786190"/>
            <a:ext cx="1750213" cy="2333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129" y="520691"/>
            <a:ext cx="9179745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МОКУ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Обвинская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коррекционная школа – интернат»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4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2060848"/>
            <a:ext cx="82089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аняла 1 место в спартакиаде ЛИН среди коррекционных школ Пермского края, где  приняли участие в  10 видах спортивных соревнований краевой спартакиады ЛИН (лица с интеллектуальными нарушениями), т.ч. в 7 видах заняли призовые места.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Касимова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Мария, учащаяся 9 класса, заняла 5 призовых мест. Стала номинантом краевой акции «Пермский характер».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Трое  учащихся школы вошли в  состав сборной команды Пермского края  и заняли 1 место по волейболу на Всероссийской спартакиаде ЛИН.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4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200800" cy="110027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/>
                <a:ea typeface="Calibri"/>
              </a:rPr>
              <a:t>Мобильный </a:t>
            </a:r>
            <a:r>
              <a:rPr lang="ru-RU" sz="3200" b="1" dirty="0">
                <a:latin typeface="Times New Roman"/>
                <a:ea typeface="Calibri"/>
              </a:rPr>
              <a:t>технопарк </a:t>
            </a:r>
            <a:r>
              <a:rPr lang="ru-RU" sz="3200" b="1" dirty="0" err="1" smtClean="0">
                <a:latin typeface="Times New Roman"/>
                <a:ea typeface="Calibri"/>
              </a:rPr>
              <a:t>Кванториум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4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928670"/>
            <a:ext cx="8112387" cy="54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latin typeface="Times New Roman"/>
                <a:ea typeface="Calibri"/>
              </a:rPr>
              <a:t>Более </a:t>
            </a:r>
            <a:r>
              <a:rPr lang="ru-RU" sz="2200" dirty="0">
                <a:latin typeface="Times New Roman"/>
                <a:ea typeface="Calibri"/>
              </a:rPr>
              <a:t>240 учащихся 6-11 классов ОО района.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 descr="https://storage.myseldon.com/news_pict_90/9010B0023113ECA4960CB287A2565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643050"/>
            <a:ext cx="3214710" cy="1814553"/>
          </a:xfrm>
          <a:prstGeom prst="rect">
            <a:avLst/>
          </a:prstGeom>
          <a:noFill/>
        </p:spPr>
      </p:pic>
      <p:pic>
        <p:nvPicPr>
          <p:cNvPr id="16387" name="Picture 3" descr="K:\квантор\кванториум\IMG_20191213_110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714488"/>
            <a:ext cx="2268157" cy="3024209"/>
          </a:xfrm>
          <a:prstGeom prst="rect">
            <a:avLst/>
          </a:prstGeom>
          <a:noFill/>
        </p:spPr>
      </p:pic>
      <p:pic>
        <p:nvPicPr>
          <p:cNvPr id="16388" name="Picture 4" descr="K:\квантор\кванториум\IMG_20191213_1104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000372"/>
            <a:ext cx="2214578" cy="2952771"/>
          </a:xfrm>
          <a:prstGeom prst="rect">
            <a:avLst/>
          </a:prstGeom>
          <a:noFill/>
        </p:spPr>
      </p:pic>
      <p:pic>
        <p:nvPicPr>
          <p:cNvPr id="16390" name="Picture 6" descr="K:\квантор\кванториум\IMG_20191213_1240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714752"/>
            <a:ext cx="2196701" cy="292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2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84514"/>
            <a:ext cx="7200800" cy="7076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/>
                <a:ea typeface="Calibri"/>
              </a:rPr>
              <a:t>Сетевая школа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4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7644" y="977896"/>
            <a:ext cx="863633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4 направления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Т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ехнологическое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направление – «</a:t>
            </a:r>
            <a:r>
              <a:rPr lang="ru-RU" sz="2200" dirty="0" err="1">
                <a:latin typeface="Times New Roman"/>
                <a:ea typeface="Calibri"/>
                <a:cs typeface="Times New Roman"/>
              </a:rPr>
              <a:t>Карагайская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СОШ № 1»,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Естественно-научное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направление – «</a:t>
            </a:r>
            <a:r>
              <a:rPr lang="ru-RU" sz="2200" dirty="0" err="1">
                <a:latin typeface="Times New Roman"/>
                <a:ea typeface="Calibri"/>
                <a:cs typeface="Times New Roman"/>
              </a:rPr>
              <a:t>Карагайская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СОШ № 2» , </a:t>
            </a:r>
            <a:endParaRPr lang="ru-RU" sz="22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Г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уманитарное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направление – «Менделеевская СОШ», </a:t>
            </a:r>
            <a:endParaRPr lang="ru-RU" sz="22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Цифровое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– «ЦИКТ».  </a:t>
            </a:r>
            <a:endParaRPr lang="ru-RU" sz="22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2643182"/>
            <a:ext cx="43489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Участники сетевой школы: обучающие 10-х классов школ КМР, учителя школ, социальные партнеры.  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42" name="Picture 2" descr="E:\сетевая\IMG_13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928934"/>
            <a:ext cx="3321209" cy="24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\IMG_20191019_130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214818"/>
            <a:ext cx="4064028" cy="2286016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5733"/>
            <a:ext cx="7128792" cy="5715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Ярмарка учебных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мест «Мой выбор»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1097" y="1120601"/>
            <a:ext cx="4752653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4013" algn="just"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416 обучающихся 8-11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indent="354013" algn="just"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учреждений высшего и среднего профессионального образования</a:t>
            </a:r>
          </a:p>
          <a:p>
            <a:pPr indent="354013" algn="just"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32 мастер-класса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профессиональных проб</a:t>
            </a:r>
          </a:p>
          <a:p>
            <a:pPr indent="354013" algn="just"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59176" y="5373216"/>
            <a:ext cx="3767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«Вертушек»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мастер-классов и профессиональных проб 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рамках одного направления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9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20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8625" y="3141019"/>
            <a:ext cx="4180340" cy="1754326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направлений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Гуманитарное направление</a:t>
            </a:r>
          </a:p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   Технологическое направление</a:t>
            </a:r>
          </a:p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Естественно-научное направление</a:t>
            </a:r>
          </a:p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Цифровое направление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Направление для детей с ОВЗ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994" y="4895345"/>
            <a:ext cx="3332002" cy="18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93" y="977896"/>
            <a:ext cx="3838303" cy="21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830" y="3077286"/>
            <a:ext cx="4044311" cy="22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28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043608" y="185732"/>
            <a:ext cx="7040996" cy="78586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РДШ. ЮНАРМИЯ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1132869"/>
            <a:ext cx="372009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образовательных организаций района включились в деятельность,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</a:rPr>
              <a:t>112 учащихся 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07" y="1132869"/>
            <a:ext cx="4542285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Военно – патриотическая игра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Зарница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проведена весной 2019 г.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Круглосуточные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5дневные сборы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Патриот» на базе Нердвинской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школы – летом 2019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охват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участников был 100 человек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Юнармейский десант прошел в августе 2019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D5B1-5A4E-4B8B-91A6-168F87363DE3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6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74" y="185733"/>
            <a:ext cx="550350" cy="906458"/>
          </a:xfrm>
          <a:prstGeom prst="rect">
            <a:avLst/>
          </a:prstGeom>
          <a:noFill/>
        </p:spPr>
      </p:pic>
      <p:pic>
        <p:nvPicPr>
          <p:cNvPr id="17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K:\нсош\патриот1.jpg"/>
          <p:cNvPicPr>
            <a:picLocks noChangeAspect="1" noChangeArrowheads="1"/>
          </p:cNvPicPr>
          <p:nvPr/>
        </p:nvPicPr>
        <p:blipFill>
          <a:blip r:embed="rId4" cstate="print"/>
          <a:srcRect b="16279"/>
          <a:stretch>
            <a:fillRect/>
          </a:stretch>
        </p:blipFill>
        <p:spPr bwMode="auto">
          <a:xfrm>
            <a:off x="285720" y="4071942"/>
            <a:ext cx="4609551" cy="2571768"/>
          </a:xfrm>
          <a:prstGeom prst="rect">
            <a:avLst/>
          </a:prstGeom>
          <a:noFill/>
        </p:spPr>
      </p:pic>
      <p:pic>
        <p:nvPicPr>
          <p:cNvPr id="1027" name="Picture 3" descr="K:\нсош\патриот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3" y="2714620"/>
            <a:ext cx="2964687" cy="1975686"/>
          </a:xfrm>
          <a:prstGeom prst="rect">
            <a:avLst/>
          </a:prstGeom>
          <a:noFill/>
        </p:spPr>
      </p:pic>
      <p:pic>
        <p:nvPicPr>
          <p:cNvPr id="1029" name="Picture 5" descr="K:\нсош\патриот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810153"/>
            <a:ext cx="2786082" cy="185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36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0C527A29-771E-4672-A108-1FA6068E4DB6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13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1" name="Рисунок 15" descr="148964_лого_Л (5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Приведение в нормативное состояние и создание благоприятный условий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1714488"/>
            <a:ext cx="4000528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Направлено  16389,18963 т.р.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т.ч.  сады – 799,40257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школы – 12875, 93455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УДО – 2713,85251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714488"/>
            <a:ext cx="4143404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Софинансирование края составило  8619,56443 т.р.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  т.ч.  школы – 6750,32649т.р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УДО – 1869,23694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3786190"/>
            <a:ext cx="83582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уровню средней заработной платы педагогических работников в дошкольных образовательных организациях произошёл рост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6 % (от 25416,45 р. до 27041р.), произошел рост в школах на 6 % (от 28350,81 р. до 29997 р.), в дополнительном образовании рост на 18 % от 25448,64 р. до 29 997 р.)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39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0C527A29-771E-4672-A108-1FA6068E4DB6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13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1" name="Рисунок 15" descr="148964_лого_Л (5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Приведение в нормативное состояние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создание  благоприятный условий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1643050"/>
          <a:ext cx="8501125" cy="49701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3206"/>
                <a:gridCol w="1143008"/>
                <a:gridCol w="1285884"/>
                <a:gridCol w="1928826"/>
                <a:gridCol w="1500201"/>
              </a:tblGrid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Израсходовано,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т.р.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Детские сады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Школы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8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Пожарная безопасность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168,07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140,43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11,5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320, 0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8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санитарные, гигиенические и медицинские мероприятия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402,314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1291,998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398,94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2093,252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48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Антитеррористическая  безопасность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360,33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908,936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1298,266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8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Ремонтные работы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503,4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1678,978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2552,2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4734,578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8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1434,114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4020,342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2991,64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8446,096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839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428736"/>
          <a:ext cx="7786741" cy="47120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89761"/>
                <a:gridCol w="1882589"/>
                <a:gridCol w="1814391"/>
              </a:tblGrid>
              <a:tr h="483479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направлено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47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Карагайская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 № 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506,49356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126,62339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47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Обвинская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2273,40582</a:t>
                      </a:r>
                      <a:endParaRPr lang="ru-RU" sz="18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568,35076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47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Козьмодемьянская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575,66132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143,91533</a:t>
                      </a:r>
                    </a:p>
                  </a:txBody>
                  <a:tcPr/>
                </a:tc>
              </a:tr>
              <a:tr h="48347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Рождественская СОШ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2002,00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500,500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47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Нердвинская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884,202744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221,05069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7610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МОКУ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Обвинская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коррекционная школа-интернат»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1022,670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255,66750</a:t>
                      </a:r>
                    </a:p>
                  </a:txBody>
                  <a:tcPr/>
                </a:tc>
              </a:tr>
              <a:tr h="48347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ДЮСШ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2542,16225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672,92531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479">
                <a:tc>
                  <a:txBody>
                    <a:bodyPr/>
                    <a:lstStyle/>
                    <a:p>
                      <a:pPr algn="l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9806,595694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2489,03298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2143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Приведение в нормативное состояние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учреждений образования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E87FF-7118-4EB7-80B1-0E72903EE12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26702" name="Рисунок 5" descr="p52_karagayskiymrger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0000" t="20226" r="20000" b="11073"/>
          <a:stretch>
            <a:fillRect/>
          </a:stretch>
        </p:blipFill>
        <p:spPr bwMode="auto">
          <a:xfrm>
            <a:off x="71438" y="71438"/>
            <a:ext cx="812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25688" y="5460501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100160"/>
              </p:ext>
            </p:extLst>
          </p:nvPr>
        </p:nvGraphicFramePr>
        <p:xfrm>
          <a:off x="304770" y="987316"/>
          <a:ext cx="8696386" cy="5607230"/>
        </p:xfrm>
        <a:graphic>
          <a:graphicData uri="http://schemas.openxmlformats.org/drawingml/2006/table">
            <a:tbl>
              <a:tblPr/>
              <a:tblGrid>
                <a:gridCol w="2757459"/>
                <a:gridCol w="1809945"/>
                <a:gridCol w="1809945"/>
                <a:gridCol w="2319037"/>
              </a:tblGrid>
              <a:tr h="55749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 </a:t>
                      </a:r>
                      <a:endParaRPr lang="ru-RU" sz="2800" b="1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Средний балл по району</a:t>
                      </a:r>
                      <a:endParaRPr lang="ru-RU" sz="2800" b="1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Край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 marL="64081" marR="6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</a:t>
                      </a:r>
                      <a:endParaRPr lang="ru-RU" sz="2000" b="1" dirty="0"/>
                    </a:p>
                  </a:txBody>
                  <a:tcPr marL="64081" marR="6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087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55,8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56,6</a:t>
                      </a:r>
                      <a:endParaRPr lang="ru-RU" sz="20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53,9</a:t>
                      </a:r>
                      <a:endParaRPr lang="ru-RU" sz="18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087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49,4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49,6</a:t>
                      </a:r>
                      <a:endParaRPr lang="ru-RU" sz="20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50,8</a:t>
                      </a:r>
                      <a:endParaRPr lang="ru-RU" sz="18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992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/>
                        <a:t>Обществознание</a:t>
                      </a:r>
                      <a:endParaRPr lang="ru-RU" sz="24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50,6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52,4</a:t>
                      </a:r>
                      <a:endParaRPr lang="ru-RU" sz="20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50,8</a:t>
                      </a:r>
                      <a:endParaRPr lang="ru-RU" sz="18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992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История/История без ХХ</a:t>
                      </a:r>
                      <a:r>
                        <a:rPr lang="ru-RU" sz="1800" baseline="0" dirty="0" smtClean="0"/>
                        <a:t> века</a:t>
                      </a:r>
                      <a:endParaRPr lang="ru-RU" sz="24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57,6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50,0/56,3</a:t>
                      </a:r>
                      <a:endParaRPr lang="ru-RU" sz="20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50,8/53,5</a:t>
                      </a:r>
                      <a:endParaRPr lang="ru-RU" sz="18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992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/>
                        <a:t>География</a:t>
                      </a:r>
                      <a:endParaRPr lang="ru-RU" sz="24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51,9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54,3</a:t>
                      </a:r>
                      <a:endParaRPr lang="ru-RU" sz="20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51,5</a:t>
                      </a:r>
                      <a:endParaRPr lang="ru-RU" sz="18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992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/>
                        <a:t>Информатика</a:t>
                      </a:r>
                      <a:endParaRPr lang="ru-RU" sz="24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58,3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59,8</a:t>
                      </a:r>
                      <a:endParaRPr lang="ru-RU" sz="20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52,9</a:t>
                      </a:r>
                      <a:endParaRPr lang="ru-RU" sz="18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087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/>
                        <a:t>Биология</a:t>
                      </a:r>
                      <a:endParaRPr lang="ru-RU" sz="24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55,1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50,5</a:t>
                      </a:r>
                      <a:endParaRPr lang="ru-RU" sz="20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50,7</a:t>
                      </a:r>
                      <a:endParaRPr lang="ru-RU" sz="18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992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/>
                        <a:t>Физика</a:t>
                      </a:r>
                      <a:endParaRPr lang="ru-RU" sz="24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45,0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49,8</a:t>
                      </a:r>
                      <a:endParaRPr lang="ru-RU" sz="20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50,3</a:t>
                      </a:r>
                      <a:endParaRPr lang="ru-RU" sz="18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992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/>
                        <a:t>Химия</a:t>
                      </a:r>
                      <a:endParaRPr lang="ru-RU" sz="24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56,6</a:t>
                      </a: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56,7</a:t>
                      </a:r>
                      <a:endParaRPr lang="ru-RU" sz="20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61,0</a:t>
                      </a:r>
                      <a:endParaRPr lang="ru-RU" sz="18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087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/>
                        <a:t>Литература</a:t>
                      </a:r>
                      <a:endParaRPr lang="ru-RU" sz="24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67,2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66,2</a:t>
                      </a:r>
                      <a:endParaRPr lang="ru-RU" sz="20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69,5</a:t>
                      </a:r>
                      <a:endParaRPr lang="ru-RU" sz="18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992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/>
                        <a:t>Английский язык</a:t>
                      </a:r>
                      <a:endParaRPr lang="ru-RU" sz="24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74,1</a:t>
                      </a:r>
                      <a:endParaRPr lang="ru-RU" sz="20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80,9</a:t>
                      </a:r>
                      <a:endParaRPr lang="ru-RU" sz="1800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8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5143504" y="18573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000628" y="221455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143504" y="264318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214942" y="364331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000628" y="407194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143504" y="492919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00628" y="535782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27584" y="221739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Подпрограмма «Общее образование»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</a:p>
        </p:txBody>
      </p:sp>
      <p:pic>
        <p:nvPicPr>
          <p:cNvPr id="51202" name="Picture 2" descr="http://www.igidey-school.ru/images/oge-logo-665x435.jpg"/>
          <p:cNvPicPr>
            <a:picLocks noChangeAspect="1" noChangeArrowheads="1"/>
          </p:cNvPicPr>
          <p:nvPr/>
        </p:nvPicPr>
        <p:blipFill>
          <a:blip r:embed="rId3"/>
          <a:srcRect t="17241" r="4336" b="20958"/>
          <a:stretch>
            <a:fillRect/>
          </a:stretch>
        </p:blipFill>
        <p:spPr bwMode="auto">
          <a:xfrm>
            <a:off x="357158" y="1071546"/>
            <a:ext cx="1859559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756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092191"/>
            <a:ext cx="8827448" cy="505145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                     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5688" y="5460501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57884" y="2643183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12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4" name="Рисунок 13" descr="http://ege.edu.ru/common/upload/img/infogr/logo_g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00042"/>
            <a:ext cx="147853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6479772"/>
              </p:ext>
            </p:extLst>
          </p:nvPr>
        </p:nvGraphicFramePr>
        <p:xfrm>
          <a:off x="285720" y="1500174"/>
          <a:ext cx="3926241" cy="4406961"/>
        </p:xfrm>
        <a:graphic>
          <a:graphicData uri="http://schemas.openxmlformats.org/drawingml/2006/table">
            <a:tbl>
              <a:tblPr/>
              <a:tblGrid>
                <a:gridCol w="1864964"/>
                <a:gridCol w="1068194"/>
                <a:gridCol w="993083"/>
              </a:tblGrid>
              <a:tr h="59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8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8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000" b="1" i="0" u="none" strike="noStrike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872387" y="2066065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100+100+100: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7752" y="4781118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err="1">
                <a:latin typeface="Times New Roman"/>
                <a:ea typeface="Times New Roman"/>
              </a:rPr>
              <a:t>Чернышова</a:t>
            </a:r>
            <a:r>
              <a:rPr lang="ru-RU" sz="2400" b="1" i="1" dirty="0"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latin typeface="Times New Roman"/>
                <a:ea typeface="Times New Roman"/>
              </a:rPr>
              <a:t>Софья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Карагайская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СОШ № 2</a:t>
            </a:r>
          </a:p>
          <a:p>
            <a:pPr lvl="0"/>
            <a:r>
              <a:rPr lang="ru-RU" sz="24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(русский язык + обществознание)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03859" y="2532966"/>
            <a:ext cx="41166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Санникова Софья, </a:t>
            </a:r>
          </a:p>
          <a:p>
            <a:pPr lvl="0"/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Карагайская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СОШ № 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4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(русский язык + математика +  информатика)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86075" y="4317369"/>
            <a:ext cx="1921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100+100: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642918"/>
            <a:ext cx="58579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100-балльников в районе</a:t>
            </a:r>
            <a:endParaRPr lang="ru-RU" sz="2300" dirty="0"/>
          </a:p>
        </p:txBody>
      </p:sp>
    </p:spTree>
    <p:extLst>
      <p:ext uri="{BB962C8B-B14F-4D97-AF65-F5344CB8AC3E}">
        <p14:creationId xmlns="" xmlns:p14="http://schemas.microsoft.com/office/powerpoint/2010/main" val="13675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50" y="1143000"/>
          <a:ext cx="8715469" cy="5341281"/>
        </p:xfrm>
        <a:graphic>
          <a:graphicData uri="http://schemas.openxmlformats.org/drawingml/2006/table">
            <a:tbl>
              <a:tblPr firstRow="1" bandRow="1" bandCol="1">
                <a:tableStyleId>{7DF18680-E054-41AD-8BC1-D1AEF772440D}</a:tableStyleId>
              </a:tblPr>
              <a:tblGrid>
                <a:gridCol w="2500300"/>
                <a:gridCol w="2018151"/>
                <a:gridCol w="2018151"/>
                <a:gridCol w="2178867"/>
              </a:tblGrid>
              <a:tr h="329362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 </a:t>
                      </a:r>
                      <a:endParaRPr lang="ru-RU" sz="1700" b="1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Средний балл по району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kern="1200" dirty="0" smtClean="0"/>
                        <a:t>Край</a:t>
                      </a:r>
                      <a:endParaRPr lang="ru-RU" sz="1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2018 г.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2019 г.</a:t>
                      </a:r>
                      <a:endParaRPr lang="ru-RU" sz="1700" b="1" dirty="0"/>
                    </a:p>
                  </a:txBody>
                  <a:tcPr marL="64081" marR="640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942">
                <a:tc>
                  <a:txBody>
                    <a:bodyPr/>
                    <a:lstStyle/>
                    <a:p>
                      <a:pPr algn="l"/>
                      <a:r>
                        <a:rPr lang="ru-RU" sz="1700" kern="1200" dirty="0" smtClean="0"/>
                        <a:t>Русский язык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69,9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67,3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70,4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954">
                <a:tc>
                  <a:txBody>
                    <a:bodyPr/>
                    <a:lstStyle/>
                    <a:p>
                      <a:pPr algn="l"/>
                      <a:r>
                        <a:rPr lang="ru-RU" sz="1700" kern="1200" dirty="0" smtClean="0"/>
                        <a:t>Математика (профиль)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51,7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52,0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60,7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856">
                <a:tc>
                  <a:txBody>
                    <a:bodyPr/>
                    <a:lstStyle/>
                    <a:p>
                      <a:pPr algn="l"/>
                      <a:r>
                        <a:rPr lang="ru-RU" sz="1700" dirty="0"/>
                        <a:t>Обществознание</a:t>
                      </a: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</a:rPr>
                        <a:t>57,6</a:t>
                      </a:r>
                      <a:endParaRPr lang="ru-RU" sz="17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bg1"/>
                          </a:solidFill>
                        </a:rPr>
                        <a:t>60,6</a:t>
                      </a:r>
                      <a:endParaRPr lang="ru-RU" sz="1700" b="0" u="none" dirty="0">
                        <a:solidFill>
                          <a:schemeClr val="bg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58,3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235">
                <a:tc>
                  <a:txBody>
                    <a:bodyPr/>
                    <a:lstStyle/>
                    <a:p>
                      <a:pPr algn="l"/>
                      <a:r>
                        <a:rPr lang="ru-RU" sz="1700" dirty="0"/>
                        <a:t>История</a:t>
                      </a: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56,0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59,1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58,6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235">
                <a:tc>
                  <a:txBody>
                    <a:bodyPr/>
                    <a:lstStyle/>
                    <a:p>
                      <a:pPr algn="l"/>
                      <a:r>
                        <a:rPr lang="ru-RU" sz="1700" dirty="0"/>
                        <a:t>География</a:t>
                      </a: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53,0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73,3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68,1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235">
                <a:tc>
                  <a:txBody>
                    <a:bodyPr/>
                    <a:lstStyle/>
                    <a:p>
                      <a:pPr algn="l"/>
                      <a:r>
                        <a:rPr lang="ru-RU" sz="1700" dirty="0"/>
                        <a:t>Информатика</a:t>
                      </a: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63,0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64,5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69,5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235">
                <a:tc>
                  <a:txBody>
                    <a:bodyPr/>
                    <a:lstStyle/>
                    <a:p>
                      <a:pPr algn="l"/>
                      <a:r>
                        <a:rPr lang="ru-RU" sz="1700" dirty="0"/>
                        <a:t>Биология</a:t>
                      </a: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</a:rPr>
                        <a:t>57,4</a:t>
                      </a:r>
                      <a:endParaRPr lang="ru-RU" sz="17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</a:rPr>
                        <a:t>53,9</a:t>
                      </a:r>
                      <a:endParaRPr lang="ru-RU" sz="17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54,9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235">
                <a:tc>
                  <a:txBody>
                    <a:bodyPr/>
                    <a:lstStyle/>
                    <a:p>
                      <a:pPr algn="l"/>
                      <a:r>
                        <a:rPr lang="ru-RU" sz="1700" dirty="0"/>
                        <a:t>Физика</a:t>
                      </a: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52,9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47,9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56,2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235">
                <a:tc>
                  <a:txBody>
                    <a:bodyPr/>
                    <a:lstStyle/>
                    <a:p>
                      <a:pPr algn="l"/>
                      <a:r>
                        <a:rPr lang="ru-RU" sz="1700" dirty="0"/>
                        <a:t>Химия</a:t>
                      </a: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56,1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49,8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59,3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235">
                <a:tc>
                  <a:txBody>
                    <a:bodyPr/>
                    <a:lstStyle/>
                    <a:p>
                      <a:pPr algn="l"/>
                      <a:r>
                        <a:rPr lang="ru-RU" sz="1700" dirty="0"/>
                        <a:t>Литература</a:t>
                      </a: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61,9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62,6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67,5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856">
                <a:tc>
                  <a:txBody>
                    <a:bodyPr/>
                    <a:lstStyle/>
                    <a:p>
                      <a:pPr algn="l"/>
                      <a:r>
                        <a:rPr lang="ru-RU" sz="1700" dirty="0"/>
                        <a:t>Английский </a:t>
                      </a:r>
                      <a:r>
                        <a:rPr lang="ru-RU" sz="1700" dirty="0" smtClean="0"/>
                        <a:t>язык/Немецкий</a:t>
                      </a:r>
                      <a:r>
                        <a:rPr lang="ru-RU" sz="1700" baseline="0" dirty="0" smtClean="0"/>
                        <a:t> язык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64,5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76/46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73,3/64,1</a:t>
                      </a:r>
                      <a:endParaRPr lang="ru-RU" sz="1700" dirty="0"/>
                    </a:p>
                  </a:txBody>
                  <a:tcPr marL="64081" marR="64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9709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143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cs typeface="Arial" pitchFamily="34" charset="0"/>
              </a:rPr>
              <a:t> Итоги ЕГЭ</a:t>
            </a:r>
          </a:p>
        </p:txBody>
      </p:sp>
      <p:pic>
        <p:nvPicPr>
          <p:cNvPr id="69710" name="Рисунок 22" descr="1496054621_eg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748"/>
          <a:stretch>
            <a:fillRect/>
          </a:stretch>
        </p:blipFill>
        <p:spPr bwMode="auto">
          <a:xfrm>
            <a:off x="6786563" y="-214313"/>
            <a:ext cx="2647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11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85738"/>
            <a:ext cx="550863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000628" y="2285992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072066" y="2714620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143504" y="3214686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FCEF6-311D-4213-8497-65EDBA45520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000628" y="6000768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929190" y="3571876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214942" y="4000504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072066" y="5572140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28596" y="2106406"/>
            <a:ext cx="8286808" cy="28161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Менделеевская СОШ 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Аликина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Щипунова Наталья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Незгодяева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Ксения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Кривощекова Лиана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Дарья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Новиков Илья</a:t>
            </a:r>
          </a:p>
          <a:p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Карагайская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№1       Ходырева Анна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8914" name="Picture 2" descr="http://cloudstatic.eva.ru/eva/180000-190000/181645/channel/13904110585769182.jpg"/>
          <p:cNvPicPr>
            <a:picLocks noChangeAspect="1" noChangeArrowheads="1"/>
          </p:cNvPicPr>
          <p:nvPr/>
        </p:nvPicPr>
        <p:blipFill>
          <a:blip r:embed="rId2"/>
          <a:srcRect r="2943" b="10750"/>
          <a:stretch>
            <a:fillRect/>
          </a:stretch>
        </p:blipFill>
        <p:spPr bwMode="auto">
          <a:xfrm rot="20867230">
            <a:off x="1443281" y="5173639"/>
            <a:ext cx="318206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http://www.vladtime.ru/uploads/posts/2017-06/1498394506_medal-za-uspehi-v-uchen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2399">
            <a:off x="209976" y="5152313"/>
            <a:ext cx="2344755" cy="156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0" name="Рисунок 15" descr="148964_лого_Л (5).jpg"/>
          <p:cNvPicPr>
            <a:picLocks noChangeAspect="1"/>
          </p:cNvPicPr>
          <p:nvPr/>
        </p:nvPicPr>
        <p:blipFill>
          <a:blip r:embed="rId5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221739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</a:rPr>
              <a:t>Подпрограмма «Общее образование»</a:t>
            </a:r>
          </a:p>
          <a:p>
            <a:pPr algn="ctr"/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</a:rPr>
              <a:t>Государственная итоговая аттестация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169243"/>
            <a:ext cx="8501122" cy="83099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Аттестат с отличием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Медаль «За особые успехи в учении»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282" y="2047957"/>
            <a:ext cx="8643998" cy="3416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Менделеевская СОШ 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Аликина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Анастасия – 232 балла,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Щипунова Наталья – 239 баллов,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Незгодяева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Ксения – 246 баллов,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Кривощекова Лиана – 234 балла,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Дарья – 232 балла,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Новиков Илья – 250 баллов,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Тарасов Тимофей – 233 балла,</a:t>
            </a:r>
          </a:p>
          <a:p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Карагайская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№1       Ходырева Анна – 230 баллов,</a:t>
            </a:r>
          </a:p>
          <a:p>
            <a:r>
              <a:rPr lang="ru-RU" sz="2400" dirty="0" smtClean="0">
                <a:solidFill>
                  <a:srgbClr val="14141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Рождественская СОШ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Рубцова Светлана – 254 балла.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8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9" name="Рисунок 15" descr="148964_лого_Л (5).jpg"/>
          <p:cNvPicPr>
            <a:picLocks noChangeAspect="1"/>
          </p:cNvPicPr>
          <p:nvPr/>
        </p:nvPicPr>
        <p:blipFill>
          <a:blip r:embed="rId3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252823"/>
            <a:ext cx="876337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225 и выше баллов по трём предметам по итогам ЕГЭ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1739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</a:rPr>
              <a:t>Подпрограмма «Общее образование»</a:t>
            </a:r>
          </a:p>
          <a:p>
            <a:pPr algn="ctr"/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</a:rPr>
              <a:t>Государственная итоговая аттестация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3456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00192" y="4500570"/>
            <a:ext cx="2571689" cy="2071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2852"/>
            <a:ext cx="72008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«Карагайская СОШ № 1»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1" name="Рисунок 15" descr="148964_лого_Л (5).jpg"/>
          <p:cNvPicPr>
            <a:picLocks noChangeAspect="1"/>
          </p:cNvPicPr>
          <p:nvPr/>
        </p:nvPicPr>
        <p:blipFill>
          <a:blip r:embed="rId4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5536" y="1268760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краевой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апробационной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площадкой по введению ФГОС СОО в 2019 - 2020 учебном году.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участия в краевом проекте «Кадры для села» КСОШ № 1 получила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естественно-научную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мобильную  лабораторию и учебный цифровой микроскоп, обще стоимостью более 200 тысяч рублей.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 проект инновационной образовательной программы агротехнологического направления.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итогам федерального конкурса «100 лучших школ России» образовательной организации  вручен  диплом лауреата «100 лучших школ России», руководителю организации вручен «Почетный знак «Директор года  – 2019».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3456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00192" y="4500570"/>
            <a:ext cx="2571689" cy="2071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2852"/>
            <a:ext cx="712879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«Менделеевская СОШ»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Documents and Settings\Администратор\Рабочий стол\Доклад 2015\фото\Карагайский МР 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44" y="185733"/>
            <a:ext cx="550350" cy="906458"/>
          </a:xfrm>
          <a:prstGeom prst="rect">
            <a:avLst/>
          </a:prstGeom>
          <a:noFill/>
        </p:spPr>
      </p:pic>
      <p:pic>
        <p:nvPicPr>
          <p:cNvPr id="11" name="Рисунок 15" descr="148964_лого_Л (5).jpg"/>
          <p:cNvPicPr>
            <a:picLocks noChangeAspect="1"/>
          </p:cNvPicPr>
          <p:nvPr/>
        </p:nvPicPr>
        <p:blipFill>
          <a:blip r:embed="rId4" cstate="print"/>
          <a:srcRect r="57503"/>
          <a:stretch>
            <a:fillRect/>
          </a:stretch>
        </p:blipFill>
        <p:spPr bwMode="auto">
          <a:xfrm>
            <a:off x="8305800" y="185733"/>
            <a:ext cx="658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23528" y="1092191"/>
            <a:ext cx="86409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раевая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апробационная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площадка «Профильное и профессиональное самоопределение учащихся 8-11 классов». </a:t>
            </a:r>
          </a:p>
          <a:p>
            <a:pPr indent="450850" algn="just" fontAlgn="base">
              <a:spcBef>
                <a:spcPct val="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краевой апробационной площадкой по введению ФГОС СОО в 2019 - 2020 учебном году. </a:t>
            </a: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lang="ru-RU" sz="1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обедитель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краевого конкурса проектов «Шахматы в школе» и V Международного конкурса научных и творческих работ «Социализация. Воспитание. Образование детей и молодежи». </a:t>
            </a: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режиме  апробации с 1 сентября подключилась к проекту «Мобильное электронное образование» и начала использовать в образовательном процессе  электронную платформу «МЭО». </a:t>
            </a: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Вошла в проект «Физика в школе», направленный на повышение качества  подготовки учащихся.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644" y="5805264"/>
            <a:ext cx="854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Победитель муниципального конкурса «Школа года 2019»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1629</Words>
  <Application>Microsoft Office PowerPoint</Application>
  <PresentationFormat>Экран (4:3)</PresentationFormat>
  <Paragraphs>402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1_Тема Office</vt:lpstr>
      <vt:lpstr>Дошкольное  образование</vt:lpstr>
      <vt:lpstr>Краевой проект «Детский техномир»</vt:lpstr>
      <vt:lpstr>Слайд 3</vt:lpstr>
      <vt:lpstr>Слайд 4</vt:lpstr>
      <vt:lpstr> Итоги ЕГЭ</vt:lpstr>
      <vt:lpstr>Слайд 6</vt:lpstr>
      <vt:lpstr>Слайд 7</vt:lpstr>
      <vt:lpstr>МБОУ «Карагайская СОШ № 1»</vt:lpstr>
      <vt:lpstr>МБОУ «Менделеевская СОШ»</vt:lpstr>
      <vt:lpstr>МБОУ «Карагайская СОШ № 2»</vt:lpstr>
      <vt:lpstr>МБОУ «Рождественская СОШ»</vt:lpstr>
      <vt:lpstr>Конкурс профессионального мастерства педагогически работников  «Учитель года – 2019</vt:lpstr>
      <vt:lpstr>Краевой конкурс профессионального мастерства педагогически работников  «Учитель года – 2019»</vt:lpstr>
      <vt:lpstr>Слайд 14</vt:lpstr>
      <vt:lpstr>Метапредметность</vt:lpstr>
      <vt:lpstr>Родительское образование</vt:lpstr>
      <vt:lpstr>МБОУ «Нердвинская СОШ»</vt:lpstr>
      <vt:lpstr>Знак отличия  «Гордость Пермского края»</vt:lpstr>
      <vt:lpstr>Стипендия «Юные дарования»</vt:lpstr>
      <vt:lpstr>МАУ ДО «Детско-юношеская спортивная школа»</vt:lpstr>
      <vt:lpstr>МОКУ  «Обвинская коррекционная школа – интернат»</vt:lpstr>
      <vt:lpstr>Мобильный технопарк Кванториум</vt:lpstr>
      <vt:lpstr>Сетевая школа</vt:lpstr>
      <vt:lpstr>Ярмарка учебных мест «Мой выбор»</vt:lpstr>
      <vt:lpstr>РДШ. ЮНАРМИЯ</vt:lpstr>
      <vt:lpstr>Приведение в нормативное состояние и создание благоприятный условий </vt:lpstr>
      <vt:lpstr>Приведение в нормативное состояние  и создание  благоприятный условий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«Муниципальная система образования – пространство социальной ответственности и общественного договора: актуальные вопросы, достижения, инновации»</dc:title>
  <dc:creator>методист</dc:creator>
  <cp:lastModifiedBy>Windows User</cp:lastModifiedBy>
  <cp:revision>315</cp:revision>
  <dcterms:created xsi:type="dcterms:W3CDTF">2017-08-28T05:48:07Z</dcterms:created>
  <dcterms:modified xsi:type="dcterms:W3CDTF">2020-06-26T06:59:22Z</dcterms:modified>
</cp:coreProperties>
</file>